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webextensions/taskpanes.xml" ContentType="application/vnd.ms-office.webextensiontaskpanes+xml"/>
  <Override PartName="/ppt/webextensions/webextension1.xml" ContentType="application/vnd.ms-office.webextens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thumbnail" Target="docProps/thumbnail.jpeg"/><Relationship Id="rId2" Type="http://schemas.openxmlformats.org/officeDocument/2006/relationships/officeDocument" Target="ppt/presentation.xml"/><Relationship Id="rId1" Type="http://schemas.microsoft.com/office/2011/relationships/webextensiontaskpanes" Target="ppt/webextensions/taskpanes.xml"/><Relationship Id="rId5" Type="http://schemas.openxmlformats.org/officeDocument/2006/relationships/extended-properties" Target="docProps/app.xml"/><Relationship Id="rId4" Type="http://schemas.openxmlformats.org/package/2006/relationships/metadata/core-properties" Target="docProps/core.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handoutMasterIdLst>
    <p:handoutMasterId r:id="rId19"/>
  </p:handoutMasterIdLst>
  <p:sldIdLst>
    <p:sldId id="256" r:id="rId2"/>
    <p:sldId id="267" r:id="rId3"/>
    <p:sldId id="268" r:id="rId4"/>
    <p:sldId id="269" r:id="rId5"/>
    <p:sldId id="270" r:id="rId6"/>
    <p:sldId id="271" r:id="rId7"/>
    <p:sldId id="272" r:id="rId8"/>
    <p:sldId id="273" r:id="rId9"/>
    <p:sldId id="274" r:id="rId10"/>
    <p:sldId id="257" r:id="rId11"/>
    <p:sldId id="275" r:id="rId12"/>
    <p:sldId id="258" r:id="rId13"/>
    <p:sldId id="259" r:id="rId14"/>
    <p:sldId id="260" r:id="rId15"/>
    <p:sldId id="261" r:id="rId16"/>
    <p:sldId id="262" r:id="rId17"/>
    <p:sldId id="263" r:id="rId18"/>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8495" autoAdjust="0"/>
    <p:restoredTop sz="94666"/>
  </p:normalViewPr>
  <p:slideViewPr>
    <p:cSldViewPr snapToGrid="0" snapToObjects="1">
      <p:cViewPr varScale="1">
        <p:scale>
          <a:sx n="105" d="100"/>
          <a:sy n="105" d="100"/>
        </p:scale>
        <p:origin x="1632" y="96"/>
      </p:cViewPr>
      <p:guideLst>
        <p:guide orient="horz" pos="2160"/>
        <p:guide pos="2880"/>
      </p:guideLst>
    </p:cSldViewPr>
  </p:slideViewPr>
  <p:notesTextViewPr>
    <p:cViewPr>
      <p:scale>
        <a:sx n="100" d="100"/>
        <a:sy n="100" d="100"/>
      </p:scale>
      <p:origin x="0" y="0"/>
    </p:cViewPr>
  </p:notesTextViewPr>
  <p:notesViewPr>
    <p:cSldViewPr snapToGrid="0" snapToObjects="1">
      <p:cViewPr varScale="1">
        <p:scale>
          <a:sx n="70" d="100"/>
          <a:sy n="70" d="100"/>
        </p:scale>
        <p:origin x="2971" y="48"/>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a:extLst>
              <a:ext uri="{FF2B5EF4-FFF2-40B4-BE49-F238E27FC236}">
                <a16:creationId xmlns:a16="http://schemas.microsoft.com/office/drawing/2014/main" id="{029CD941-85B9-1B27-4DCB-1C3E30A30B89}"/>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s-CL"/>
          </a:p>
        </p:txBody>
      </p:sp>
      <p:sp>
        <p:nvSpPr>
          <p:cNvPr id="3" name="Marcador de fecha 2">
            <a:extLst>
              <a:ext uri="{FF2B5EF4-FFF2-40B4-BE49-F238E27FC236}">
                <a16:creationId xmlns:a16="http://schemas.microsoft.com/office/drawing/2014/main" id="{AA4ACB39-CF81-AB87-9237-C3C75E8D9F22}"/>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02AC59AD-EA60-4452-8097-84D9763C3DB5}" type="datetimeFigureOut">
              <a:rPr lang="es-CL" smtClean="0"/>
              <a:t>27-01-2026</a:t>
            </a:fld>
            <a:endParaRPr lang="es-CL"/>
          </a:p>
        </p:txBody>
      </p:sp>
      <p:sp>
        <p:nvSpPr>
          <p:cNvPr id="4" name="Marcador de pie de página 3">
            <a:extLst>
              <a:ext uri="{FF2B5EF4-FFF2-40B4-BE49-F238E27FC236}">
                <a16:creationId xmlns:a16="http://schemas.microsoft.com/office/drawing/2014/main" id="{BCC37657-1A1A-B06F-2FDB-E67FFFF08FF9}"/>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s-CL"/>
          </a:p>
        </p:txBody>
      </p:sp>
      <p:sp>
        <p:nvSpPr>
          <p:cNvPr id="5" name="Marcador de número de diapositiva 4">
            <a:extLst>
              <a:ext uri="{FF2B5EF4-FFF2-40B4-BE49-F238E27FC236}">
                <a16:creationId xmlns:a16="http://schemas.microsoft.com/office/drawing/2014/main" id="{0A86995A-06AA-6F91-AB35-94C382591E8B}"/>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1844FA53-0799-43DB-8DC0-591AA01D6DEA}" type="slidenum">
              <a:rPr lang="es-CL" smtClean="0"/>
              <a:t>‹Nº›</a:t>
            </a:fld>
            <a:endParaRPr lang="es-CL"/>
          </a:p>
        </p:txBody>
      </p:sp>
    </p:spTree>
    <p:extLst>
      <p:ext uri="{BB962C8B-B14F-4D97-AF65-F5344CB8AC3E}">
        <p14:creationId xmlns:p14="http://schemas.microsoft.com/office/powerpoint/2010/main" val="2346153780"/>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5BCAD085-E8A6-8845-BD4E-CB4CCA059FC4}" type="datetimeFigureOut">
              <a:rPr lang="en-US" smtClean="0"/>
              <a:t>1/27/2026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‹Nº›</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1/27/2026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‹Nº›</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1/27/2026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‹Nº›</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1/27/2026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‹Nº›</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‹Nº›</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5BCAD085-E8A6-8845-BD4E-CB4CCA059FC4}" type="datetimeFigureOut">
              <a:rPr lang="en-US" smtClean="0"/>
              <a:t>1/27/2026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‹Nº›</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5BCAD085-E8A6-8845-BD4E-CB4CCA059FC4}" type="datetimeFigureOut">
              <a:rPr lang="en-US" smtClean="0"/>
              <a:t>1/27/2026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‹Nº›</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5BCAD085-E8A6-8845-BD4E-CB4CCA059FC4}" type="datetimeFigureOut">
              <a:rPr lang="en-US" smtClean="0"/>
              <a:t>1/27/2026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‹Nº›</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‹Nº›</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‹Nº›</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‹Nº›</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1/27/2026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‹Nº›</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1" name="Rectangle 20">
            <a:extLst>
              <a:ext uri="{FF2B5EF4-FFF2-40B4-BE49-F238E27FC236}">
                <a16:creationId xmlns:a16="http://schemas.microsoft.com/office/drawing/2014/main" id="{DEE2AD96-B495-4E06-9291-B71706F728C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53CF6D67-C5A8-4ADD-9E8E-1E38CA1D31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336136" y="1336710"/>
            <a:ext cx="6858000" cy="4184580"/>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24">
            <a:extLst>
              <a:ext uri="{FF2B5EF4-FFF2-40B4-BE49-F238E27FC236}">
                <a16:creationId xmlns:a16="http://schemas.microsoft.com/office/drawing/2014/main" id="{86909FA0-B515-4681-B7A8-FA281D133B9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088181" y="1092216"/>
            <a:ext cx="6346209" cy="4182060"/>
          </a:xfrm>
          <a:prstGeom prst="rect">
            <a:avLst/>
          </a:prstGeom>
          <a:gradFill>
            <a:gsLst>
              <a:gs pos="0">
                <a:srgbClr val="000000">
                  <a:alpha val="0"/>
                </a:srgbClr>
              </a:gs>
              <a:gs pos="99000">
                <a:schemeClr val="accent1">
                  <a:alpha val="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Rectangle 26">
            <a:extLst>
              <a:ext uri="{FF2B5EF4-FFF2-40B4-BE49-F238E27FC236}">
                <a16:creationId xmlns:a16="http://schemas.microsoft.com/office/drawing/2014/main" id="{21C9FE86-FCC3-4A31-AA1C-C882262B7FE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833933" y="3515977"/>
            <a:ext cx="2501979" cy="4182060"/>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4" name="Rectangle 28">
            <a:extLst>
              <a:ext uri="{FF2B5EF4-FFF2-40B4-BE49-F238E27FC236}">
                <a16:creationId xmlns:a16="http://schemas.microsoft.com/office/drawing/2014/main" id="{7D96243B-ECED-4B71-8E06-AE9A285EAD2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176002" y="1496845"/>
            <a:ext cx="6858001" cy="3864309"/>
          </a:xfrm>
          <a:prstGeom prst="rect">
            <a:avLst/>
          </a:prstGeom>
          <a:gradFill>
            <a:gsLst>
              <a:gs pos="0">
                <a:srgbClr val="000000">
                  <a:alpha val="0"/>
                </a:srgbClr>
              </a:gs>
              <a:gs pos="99000">
                <a:schemeClr val="accent1">
                  <a:alpha val="11000"/>
                </a:scheme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Oval 30">
            <a:extLst>
              <a:ext uri="{FF2B5EF4-FFF2-40B4-BE49-F238E27FC236}">
                <a16:creationId xmlns:a16="http://schemas.microsoft.com/office/drawing/2014/main" id="{A09989E4-EFDC-4A90-A633-E0525FB4139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6097846">
            <a:off x="74277" y="1668285"/>
            <a:ext cx="4318303" cy="3238727"/>
          </a:xfrm>
          <a:prstGeom prst="ellipse">
            <a:avLst/>
          </a:prstGeom>
          <a:gradFill>
            <a:gsLst>
              <a:gs pos="39000">
                <a:schemeClr val="accent1">
                  <a:alpha val="0"/>
                </a:schemeClr>
              </a:gs>
              <a:gs pos="100000">
                <a:schemeClr val="accent1">
                  <a:lumMod val="60000"/>
                  <a:lumOff val="40000"/>
                  <a:alpha val="15000"/>
                </a:schemeClr>
              </a:gs>
            </a:gsLst>
            <a:lin ang="17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619797" y="586855"/>
            <a:ext cx="3172575" cy="5769496"/>
          </a:xfrm>
        </p:spPr>
        <p:txBody>
          <a:bodyPr anchor="b">
            <a:normAutofit fontScale="90000"/>
          </a:bodyPr>
          <a:lstStyle/>
          <a:p>
            <a:pPr algn="r"/>
            <a:r>
              <a:rPr lang="es-CL" sz="3500" dirty="0">
                <a:solidFill>
                  <a:srgbClr val="FFFFFF"/>
                </a:solidFill>
              </a:rPr>
              <a:t>Negociación Colectiva Multinivel:</a:t>
            </a:r>
          </a:p>
          <a:p>
            <a:pPr algn="r"/>
            <a:r>
              <a:rPr lang="es-CL" sz="3500" dirty="0">
                <a:solidFill>
                  <a:srgbClr val="FFFFFF"/>
                </a:solidFill>
              </a:rPr>
              <a:t>La experiencia de la minería ante el Congreso</a:t>
            </a:r>
            <a:br>
              <a:rPr lang="es-CL" sz="3500" dirty="0">
                <a:solidFill>
                  <a:srgbClr val="FFFFFF"/>
                </a:solidFill>
              </a:rPr>
            </a:br>
            <a:br>
              <a:rPr lang="es-CL" sz="3500" dirty="0">
                <a:solidFill>
                  <a:srgbClr val="FFFFFF"/>
                </a:solidFill>
              </a:rPr>
            </a:br>
            <a:br>
              <a:rPr lang="es-CL" sz="3500" dirty="0">
                <a:solidFill>
                  <a:srgbClr val="FFFFFF"/>
                </a:solidFill>
              </a:rPr>
            </a:br>
            <a:r>
              <a:rPr lang="es-CL" sz="2000" dirty="0">
                <a:solidFill>
                  <a:srgbClr val="FFFFFF"/>
                </a:solidFill>
              </a:rPr>
              <a:t>Ana Lamas Aguirre</a:t>
            </a:r>
            <a:br>
              <a:rPr lang="es-CL" sz="2000" dirty="0">
                <a:solidFill>
                  <a:srgbClr val="FFFFFF"/>
                </a:solidFill>
              </a:rPr>
            </a:br>
            <a:r>
              <a:rPr lang="es-CL" sz="2000" dirty="0">
                <a:solidFill>
                  <a:srgbClr val="FFFFFF"/>
                </a:solidFill>
              </a:rPr>
              <a:t>Rama minera de la CUT – CTMIN – CTC</a:t>
            </a:r>
            <a:br>
              <a:rPr lang="es-CL" sz="2000" dirty="0">
                <a:solidFill>
                  <a:srgbClr val="FFFFFF"/>
                </a:solidFill>
              </a:rPr>
            </a:br>
            <a:r>
              <a:rPr lang="es-CL" sz="2000" dirty="0">
                <a:solidFill>
                  <a:srgbClr val="FFFFFF"/>
                </a:solidFill>
              </a:rPr>
              <a:t>27 de enero de 2026</a:t>
            </a:r>
          </a:p>
        </p:txBody>
      </p:sp>
      <p:sp>
        <p:nvSpPr>
          <p:cNvPr id="3" name="Content Placeholder 2"/>
          <p:cNvSpPr>
            <a:spLocks noGrp="1"/>
          </p:cNvSpPr>
          <p:nvPr>
            <p:ph idx="1"/>
          </p:nvPr>
        </p:nvSpPr>
        <p:spPr>
          <a:xfrm>
            <a:off x="4877368" y="649480"/>
            <a:ext cx="3646835" cy="5546047"/>
          </a:xfrm>
        </p:spPr>
        <p:txBody>
          <a:bodyPr anchor="ctr">
            <a:normAutofit lnSpcReduction="10000"/>
          </a:bodyPr>
          <a:lstStyle/>
          <a:p>
            <a:pPr marL="0" indent="0">
              <a:buNone/>
            </a:pPr>
            <a:r>
              <a:rPr lang="es-CL" sz="2000" b="1" u="sng" dirty="0"/>
              <a:t>Estructura de la presentación:</a:t>
            </a:r>
            <a:br>
              <a:rPr lang="es-CL" sz="2000" b="1" dirty="0"/>
            </a:br>
            <a:endParaRPr lang="es-CL" sz="2000" b="1" dirty="0"/>
          </a:p>
          <a:p>
            <a:pPr>
              <a:buAutoNum type="arabicPeriod"/>
            </a:pPr>
            <a:r>
              <a:rPr lang="es-CL" sz="2000" dirty="0"/>
              <a:t>La Coordinadora de Trabajadoras/es de la Minería (CTMIN)</a:t>
            </a:r>
            <a:br>
              <a:rPr lang="es-CL" sz="2000" dirty="0"/>
            </a:br>
            <a:endParaRPr lang="es-CL" sz="2000" dirty="0"/>
          </a:p>
          <a:p>
            <a:pPr>
              <a:buAutoNum type="arabicPeriod"/>
            </a:pPr>
            <a:r>
              <a:rPr lang="es-CL" sz="2000" dirty="0"/>
              <a:t>¿Por qué es importante la negociación ramal?</a:t>
            </a:r>
            <a:br>
              <a:rPr lang="es-CL" sz="2000" dirty="0"/>
            </a:br>
            <a:endParaRPr lang="es-CL" sz="2000" dirty="0"/>
          </a:p>
          <a:p>
            <a:pPr>
              <a:buAutoNum type="arabicPeriod"/>
            </a:pPr>
            <a:r>
              <a:rPr lang="es-CL" sz="2000" dirty="0"/>
              <a:t>Experiencias exitosas en materia de diálogo social</a:t>
            </a:r>
            <a:br>
              <a:rPr lang="es-CL" sz="2000" dirty="0"/>
            </a:br>
            <a:endParaRPr lang="es-CL" sz="2000" dirty="0"/>
          </a:p>
          <a:p>
            <a:pPr>
              <a:buAutoNum type="arabicPeriod"/>
            </a:pPr>
            <a:r>
              <a:rPr lang="es-CL" sz="2000" dirty="0"/>
              <a:t>Aporte desde un acuerdo real y vigente: La experiencia del acuerdo marco  </a:t>
            </a:r>
          </a:p>
          <a:p>
            <a:pPr>
              <a:buAutoNum type="arabicPeriod"/>
            </a:pPr>
            <a:endParaRPr lang="es-CL" sz="2000" dirty="0"/>
          </a:p>
          <a:p>
            <a:pPr>
              <a:buAutoNum type="arabicPeriod"/>
            </a:pPr>
            <a:r>
              <a:rPr lang="es-CL" sz="2000" dirty="0"/>
              <a:t>Conclusión </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DEE2AD96-B495-4E06-9291-B71706F728C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53CF6D67-C5A8-4ADD-9E8E-1E38CA1D31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336136" y="1336710"/>
            <a:ext cx="6858000" cy="4184580"/>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86909FA0-B515-4681-B7A8-FA281D133B9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088181" y="1092216"/>
            <a:ext cx="6346209" cy="4182060"/>
          </a:xfrm>
          <a:prstGeom prst="rect">
            <a:avLst/>
          </a:prstGeom>
          <a:gradFill>
            <a:gsLst>
              <a:gs pos="0">
                <a:srgbClr val="000000">
                  <a:alpha val="0"/>
                </a:srgbClr>
              </a:gs>
              <a:gs pos="99000">
                <a:schemeClr val="accent1">
                  <a:alpha val="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21C9FE86-FCC3-4A31-AA1C-C882262B7FE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833933" y="3515977"/>
            <a:ext cx="2501979" cy="4182060"/>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Rectangle 15">
            <a:extLst>
              <a:ext uri="{FF2B5EF4-FFF2-40B4-BE49-F238E27FC236}">
                <a16:creationId xmlns:a16="http://schemas.microsoft.com/office/drawing/2014/main" id="{7D96243B-ECED-4B71-8E06-AE9A285EAD2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176002" y="1496845"/>
            <a:ext cx="6858001" cy="3864309"/>
          </a:xfrm>
          <a:prstGeom prst="rect">
            <a:avLst/>
          </a:prstGeom>
          <a:gradFill>
            <a:gsLst>
              <a:gs pos="0">
                <a:srgbClr val="000000">
                  <a:alpha val="0"/>
                </a:srgbClr>
              </a:gs>
              <a:gs pos="99000">
                <a:schemeClr val="accent1">
                  <a:alpha val="11000"/>
                </a:scheme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Oval 17">
            <a:extLst>
              <a:ext uri="{FF2B5EF4-FFF2-40B4-BE49-F238E27FC236}">
                <a16:creationId xmlns:a16="http://schemas.microsoft.com/office/drawing/2014/main" id="{A09989E4-EFDC-4A90-A633-E0525FB4139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6097846">
            <a:off x="74277" y="1668285"/>
            <a:ext cx="4318303" cy="3238727"/>
          </a:xfrm>
          <a:prstGeom prst="ellipse">
            <a:avLst/>
          </a:prstGeom>
          <a:gradFill>
            <a:gsLst>
              <a:gs pos="39000">
                <a:schemeClr val="accent1">
                  <a:alpha val="0"/>
                </a:schemeClr>
              </a:gs>
              <a:gs pos="100000">
                <a:schemeClr val="accent1">
                  <a:lumMod val="60000"/>
                  <a:lumOff val="40000"/>
                  <a:alpha val="15000"/>
                </a:schemeClr>
              </a:gs>
            </a:gsLst>
            <a:lin ang="17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619797" y="586855"/>
            <a:ext cx="3172575" cy="3387497"/>
          </a:xfrm>
        </p:spPr>
        <p:txBody>
          <a:bodyPr anchor="b">
            <a:normAutofit/>
          </a:bodyPr>
          <a:lstStyle/>
          <a:p>
            <a:pPr algn="r"/>
            <a:r>
              <a:rPr lang="es-CL" sz="3500" dirty="0">
                <a:solidFill>
                  <a:srgbClr val="FFFFFF"/>
                </a:solidFill>
              </a:rPr>
              <a:t>IV) El Acuerdo Marco de la Confederación de Trabajadores del Cobre (CTC)</a:t>
            </a:r>
          </a:p>
        </p:txBody>
      </p:sp>
      <p:sp>
        <p:nvSpPr>
          <p:cNvPr id="3" name="Content Placeholder 2"/>
          <p:cNvSpPr>
            <a:spLocks noGrp="1"/>
          </p:cNvSpPr>
          <p:nvPr>
            <p:ph idx="1"/>
          </p:nvPr>
        </p:nvSpPr>
        <p:spPr>
          <a:xfrm>
            <a:off x="4877368" y="649480"/>
            <a:ext cx="3646835" cy="5546047"/>
          </a:xfrm>
        </p:spPr>
        <p:txBody>
          <a:bodyPr anchor="ctr">
            <a:normAutofit/>
          </a:bodyPr>
          <a:lstStyle/>
          <a:p>
            <a:pPr algn="just"/>
            <a:r>
              <a:rPr lang="es-CL" sz="1700" dirty="0"/>
              <a:t>Confederación de Trabajadores del Cobre – </a:t>
            </a:r>
            <a:r>
              <a:rPr lang="es-ES" sz="1700" dirty="0"/>
              <a:t>Asociación Gremial de Empresarios para la Minería y rubros asociados (AGEMA)</a:t>
            </a:r>
            <a:r>
              <a:rPr lang="es-CL" sz="1700" dirty="0"/>
              <a:t> – CODELCO.</a:t>
            </a:r>
          </a:p>
          <a:p>
            <a:pPr algn="just"/>
            <a:r>
              <a:rPr lang="es-CL" sz="1700" dirty="0"/>
              <a:t>Impacta en más de 65.000 trabajadoras/es y sus familias.</a:t>
            </a:r>
          </a:p>
          <a:p>
            <a:pPr algn="just"/>
            <a:r>
              <a:rPr lang="es-CL" sz="1700" dirty="0"/>
              <a:t>Acuerdo colectivo tripartito y multinivel.</a:t>
            </a:r>
          </a:p>
          <a:p>
            <a:pPr algn="just"/>
            <a:r>
              <a:rPr lang="es-CL" sz="1700" dirty="0"/>
              <a:t>Vigente desde 2007.</a:t>
            </a:r>
          </a:p>
          <a:p>
            <a:pPr algn="just"/>
            <a:r>
              <a:rPr lang="es-CL" sz="1700" dirty="0"/>
              <a:t>Última renegociación: noviembre 2022.</a:t>
            </a:r>
          </a:p>
          <a:p>
            <a:pPr algn="just"/>
            <a:endParaRPr lang="es-CL" sz="1700" dirty="0"/>
          </a:p>
          <a:p>
            <a:pPr algn="just"/>
            <a:endParaRPr lang="es-CL" sz="17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FEB75778-298E-FB7D-38E6-653349FA4B25}"/>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AA5563F7-64F0-73F2-344B-A198FF23611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F6D116E5-9592-45B8-D518-9E42500EE9E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336136" y="1336710"/>
            <a:ext cx="6858000" cy="4184580"/>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50BA3C7F-A82D-029F-AFC8-8B872F4A5C1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088181" y="1092216"/>
            <a:ext cx="6346209" cy="4182060"/>
          </a:xfrm>
          <a:prstGeom prst="rect">
            <a:avLst/>
          </a:prstGeom>
          <a:gradFill>
            <a:gsLst>
              <a:gs pos="0">
                <a:srgbClr val="000000">
                  <a:alpha val="0"/>
                </a:srgbClr>
              </a:gs>
              <a:gs pos="99000">
                <a:schemeClr val="accent1">
                  <a:alpha val="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7BB46588-FCC8-279E-4A11-378A4419DEB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833933" y="3515977"/>
            <a:ext cx="2501979" cy="4182060"/>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Rectangle 15">
            <a:extLst>
              <a:ext uri="{FF2B5EF4-FFF2-40B4-BE49-F238E27FC236}">
                <a16:creationId xmlns:a16="http://schemas.microsoft.com/office/drawing/2014/main" id="{3BF59B23-677E-F49C-01F8-E6D66371DFF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176002" y="1496845"/>
            <a:ext cx="6858001" cy="3864309"/>
          </a:xfrm>
          <a:prstGeom prst="rect">
            <a:avLst/>
          </a:prstGeom>
          <a:gradFill>
            <a:gsLst>
              <a:gs pos="0">
                <a:srgbClr val="000000">
                  <a:alpha val="0"/>
                </a:srgbClr>
              </a:gs>
              <a:gs pos="99000">
                <a:schemeClr val="accent1">
                  <a:alpha val="11000"/>
                </a:scheme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Oval 17">
            <a:extLst>
              <a:ext uri="{FF2B5EF4-FFF2-40B4-BE49-F238E27FC236}">
                <a16:creationId xmlns:a16="http://schemas.microsoft.com/office/drawing/2014/main" id="{7146C56D-7CA5-BA68-9FDB-246BE62156E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6097846">
            <a:off x="74277" y="1668285"/>
            <a:ext cx="4318303" cy="3238727"/>
          </a:xfrm>
          <a:prstGeom prst="ellipse">
            <a:avLst/>
          </a:prstGeom>
          <a:gradFill>
            <a:gsLst>
              <a:gs pos="39000">
                <a:schemeClr val="accent1">
                  <a:alpha val="0"/>
                </a:schemeClr>
              </a:gs>
              <a:gs pos="100000">
                <a:schemeClr val="accent1">
                  <a:lumMod val="60000"/>
                  <a:lumOff val="40000"/>
                  <a:alpha val="15000"/>
                </a:schemeClr>
              </a:gs>
            </a:gsLst>
            <a:lin ang="17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EAEA6A00-5296-1AA0-103B-D397D907D9D5}"/>
              </a:ext>
            </a:extLst>
          </p:cNvPr>
          <p:cNvSpPr>
            <a:spLocks noGrp="1"/>
          </p:cNvSpPr>
          <p:nvPr>
            <p:ph type="title"/>
          </p:nvPr>
        </p:nvSpPr>
        <p:spPr>
          <a:xfrm>
            <a:off x="619797" y="586855"/>
            <a:ext cx="3172575" cy="3387497"/>
          </a:xfrm>
        </p:spPr>
        <p:txBody>
          <a:bodyPr anchor="b">
            <a:normAutofit/>
          </a:bodyPr>
          <a:lstStyle/>
          <a:p>
            <a:pPr algn="r"/>
            <a:r>
              <a:rPr lang="es-CL" sz="3500" dirty="0">
                <a:solidFill>
                  <a:srgbClr val="FFFFFF"/>
                </a:solidFill>
              </a:rPr>
              <a:t>IV) El Acuerdo Marco de la Confederación de Trabajadores del Cobre (CTC)</a:t>
            </a:r>
          </a:p>
        </p:txBody>
      </p:sp>
      <p:sp>
        <p:nvSpPr>
          <p:cNvPr id="3" name="Content Placeholder 2">
            <a:extLst>
              <a:ext uri="{FF2B5EF4-FFF2-40B4-BE49-F238E27FC236}">
                <a16:creationId xmlns:a16="http://schemas.microsoft.com/office/drawing/2014/main" id="{D8C67B45-AF08-5E91-9788-A21ADF1AB3E4}"/>
              </a:ext>
            </a:extLst>
          </p:cNvPr>
          <p:cNvSpPr>
            <a:spLocks noGrp="1"/>
          </p:cNvSpPr>
          <p:nvPr>
            <p:ph idx="1"/>
          </p:nvPr>
        </p:nvSpPr>
        <p:spPr>
          <a:xfrm>
            <a:off x="4496224" y="649480"/>
            <a:ext cx="4027980" cy="5926684"/>
          </a:xfrm>
        </p:spPr>
        <p:txBody>
          <a:bodyPr anchor="ctr">
            <a:normAutofit fontScale="25000" lnSpcReduction="20000"/>
          </a:bodyPr>
          <a:lstStyle/>
          <a:p>
            <a:pPr marL="0" indent="0" algn="just">
              <a:buNone/>
            </a:pPr>
            <a:r>
              <a:rPr lang="es-CL" sz="8000" b="1" u="sng" dirty="0"/>
              <a:t>Desmitificando los efectos negativos del acuerdo marco:</a:t>
            </a:r>
          </a:p>
          <a:p>
            <a:pPr marL="0" indent="0" algn="just">
              <a:buNone/>
            </a:pPr>
            <a:endParaRPr lang="es-CL" sz="6400" b="1" u="sng" dirty="0"/>
          </a:p>
          <a:p>
            <a:pPr marL="0" indent="0" algn="just">
              <a:buNone/>
            </a:pPr>
            <a:r>
              <a:rPr lang="es-CL" sz="6400" dirty="0"/>
              <a:t>Como expresamos en la sesión de los diálogos sociales convocados por el Ministerio del Trabajo, el 30 de septiembre de 2024: </a:t>
            </a:r>
          </a:p>
          <a:p>
            <a:pPr marL="0" indent="0" algn="just">
              <a:buNone/>
            </a:pPr>
            <a:endParaRPr lang="es-CL" sz="6400" dirty="0"/>
          </a:p>
          <a:p>
            <a:pPr marL="0" indent="0" algn="just">
              <a:buNone/>
            </a:pPr>
            <a:r>
              <a:rPr lang="es-ES" sz="6400" i="1" dirty="0">
                <a:latin typeface="Aptos" panose="020B0004020202020204" pitchFamily="34" charset="0"/>
              </a:rPr>
              <a:t>“Tenemos con CODELCO un contrato ramal que afecta a 65.000 trabajadores directamente y sus familias. Y esto no ha venido a quebrar a la industria, al contrario, ha sido, entiendo que en los dos últimos IMACEC, el IMACEC Minero ha sido el que ha empujado el repunte de la economía. Entonces este tipo de organización que nosotros tenemos como coordinadores de trabajadores de la minería, entendemos que es un ejemplo en el cual se debiera avanzar.”</a:t>
            </a:r>
            <a:endParaRPr lang="es-CL" sz="6400" dirty="0"/>
          </a:p>
          <a:p>
            <a:pPr marL="0" indent="0" algn="just">
              <a:buNone/>
            </a:pPr>
            <a:endParaRPr lang="es-CL" sz="6400" dirty="0"/>
          </a:p>
          <a:p>
            <a:pPr algn="just"/>
            <a:r>
              <a:rPr lang="es-ES" sz="6400" dirty="0"/>
              <a:t>El sector minero representa el 10,3% del PIB nominal al 2024. La minería posee una participación del trabajo en el ingreso nacional del 14,5%. Con ello, queda a la vista la situación de esos sectores productivos que, en vez de significar un perjuicio o una carga para la economía, hacen un aporte significativo al Producto Interno Bruto (PIB).</a:t>
            </a:r>
          </a:p>
          <a:p>
            <a:pPr marL="0" indent="0" algn="just">
              <a:buNone/>
            </a:pPr>
            <a:endParaRPr lang="es-CL" sz="1700" dirty="0"/>
          </a:p>
          <a:p>
            <a:pPr algn="just"/>
            <a:endParaRPr lang="es-CL" sz="1700" dirty="0"/>
          </a:p>
        </p:txBody>
      </p:sp>
    </p:spTree>
    <p:extLst>
      <p:ext uri="{BB962C8B-B14F-4D97-AF65-F5344CB8AC3E}">
        <p14:creationId xmlns:p14="http://schemas.microsoft.com/office/powerpoint/2010/main" val="131346001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DEE2AD96-B495-4E06-9291-B71706F728C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53CF6D67-C5A8-4ADD-9E8E-1E38CA1D31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336136" y="1336710"/>
            <a:ext cx="6858000" cy="4184580"/>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86909FA0-B515-4681-B7A8-FA281D133B9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088181" y="1092216"/>
            <a:ext cx="6346209" cy="4182060"/>
          </a:xfrm>
          <a:prstGeom prst="rect">
            <a:avLst/>
          </a:prstGeom>
          <a:gradFill>
            <a:gsLst>
              <a:gs pos="0">
                <a:srgbClr val="000000">
                  <a:alpha val="0"/>
                </a:srgbClr>
              </a:gs>
              <a:gs pos="99000">
                <a:schemeClr val="accent1">
                  <a:alpha val="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21C9FE86-FCC3-4A31-AA1C-C882262B7FE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833933" y="3515977"/>
            <a:ext cx="2501979" cy="4182060"/>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Rectangle 15">
            <a:extLst>
              <a:ext uri="{FF2B5EF4-FFF2-40B4-BE49-F238E27FC236}">
                <a16:creationId xmlns:a16="http://schemas.microsoft.com/office/drawing/2014/main" id="{7D96243B-ECED-4B71-8E06-AE9A285EAD2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176002" y="1496845"/>
            <a:ext cx="6858001" cy="3864309"/>
          </a:xfrm>
          <a:prstGeom prst="rect">
            <a:avLst/>
          </a:prstGeom>
          <a:gradFill>
            <a:gsLst>
              <a:gs pos="0">
                <a:srgbClr val="000000">
                  <a:alpha val="0"/>
                </a:srgbClr>
              </a:gs>
              <a:gs pos="99000">
                <a:schemeClr val="accent1">
                  <a:alpha val="11000"/>
                </a:scheme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Oval 17">
            <a:extLst>
              <a:ext uri="{FF2B5EF4-FFF2-40B4-BE49-F238E27FC236}">
                <a16:creationId xmlns:a16="http://schemas.microsoft.com/office/drawing/2014/main" id="{A09989E4-EFDC-4A90-A633-E0525FB4139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6097846">
            <a:off x="74277" y="1668285"/>
            <a:ext cx="4318303" cy="3238727"/>
          </a:xfrm>
          <a:prstGeom prst="ellipse">
            <a:avLst/>
          </a:prstGeom>
          <a:gradFill>
            <a:gsLst>
              <a:gs pos="39000">
                <a:schemeClr val="accent1">
                  <a:alpha val="0"/>
                </a:schemeClr>
              </a:gs>
              <a:gs pos="100000">
                <a:schemeClr val="accent1">
                  <a:lumMod val="60000"/>
                  <a:lumOff val="40000"/>
                  <a:alpha val="15000"/>
                </a:schemeClr>
              </a:gs>
            </a:gsLst>
            <a:lin ang="17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619797" y="586855"/>
            <a:ext cx="3172575" cy="3387497"/>
          </a:xfrm>
        </p:spPr>
        <p:txBody>
          <a:bodyPr anchor="b">
            <a:normAutofit/>
          </a:bodyPr>
          <a:lstStyle/>
          <a:p>
            <a:pPr algn="r"/>
            <a:r>
              <a:rPr lang="es-CL" sz="3500">
                <a:solidFill>
                  <a:srgbClr val="FFFFFF"/>
                </a:solidFill>
              </a:rPr>
              <a:t>Por qué fue necesario el Acuerdo Marco</a:t>
            </a:r>
          </a:p>
        </p:txBody>
      </p:sp>
      <p:sp>
        <p:nvSpPr>
          <p:cNvPr id="3" name="Content Placeholder 2"/>
          <p:cNvSpPr>
            <a:spLocks noGrp="1"/>
          </p:cNvSpPr>
          <p:nvPr>
            <p:ph idx="1"/>
          </p:nvPr>
        </p:nvSpPr>
        <p:spPr>
          <a:xfrm>
            <a:off x="4877368" y="649480"/>
            <a:ext cx="3646835" cy="5546047"/>
          </a:xfrm>
        </p:spPr>
        <p:txBody>
          <a:bodyPr anchor="ctr">
            <a:normAutofit/>
          </a:bodyPr>
          <a:lstStyle/>
          <a:p>
            <a:r>
              <a:rPr lang="es-CL" sz="1700" dirty="0"/>
              <a:t>Empresas distintas, mismo proceso productivo.</a:t>
            </a:r>
          </a:p>
          <a:p>
            <a:r>
              <a:rPr lang="es-CL" sz="1700" dirty="0"/>
              <a:t>Permite combatir la fragmentación sindical.</a:t>
            </a:r>
          </a:p>
          <a:p>
            <a:r>
              <a:rPr lang="es-CL" sz="1700" dirty="0"/>
              <a:t>Contrario a basar la competencia entre empresas en bajar costos laborales.</a:t>
            </a:r>
          </a:p>
          <a:p>
            <a:r>
              <a:rPr lang="es-CL" sz="1700" dirty="0"/>
              <a:t>Surge a partir de la necesidad de homologar condiciones básicas.</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DEE2AD96-B495-4E06-9291-B71706F728C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53CF6D67-C5A8-4ADD-9E8E-1E38CA1D31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336136" y="1336710"/>
            <a:ext cx="6858000" cy="4184580"/>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86909FA0-B515-4681-B7A8-FA281D133B9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088181" y="1092216"/>
            <a:ext cx="6346209" cy="4182060"/>
          </a:xfrm>
          <a:prstGeom prst="rect">
            <a:avLst/>
          </a:prstGeom>
          <a:gradFill>
            <a:gsLst>
              <a:gs pos="0">
                <a:srgbClr val="000000">
                  <a:alpha val="0"/>
                </a:srgbClr>
              </a:gs>
              <a:gs pos="99000">
                <a:schemeClr val="accent1">
                  <a:alpha val="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21C9FE86-FCC3-4A31-AA1C-C882262B7FE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833933" y="3515977"/>
            <a:ext cx="2501979" cy="4182060"/>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Rectangle 15">
            <a:extLst>
              <a:ext uri="{FF2B5EF4-FFF2-40B4-BE49-F238E27FC236}">
                <a16:creationId xmlns:a16="http://schemas.microsoft.com/office/drawing/2014/main" id="{7D96243B-ECED-4B71-8E06-AE9A285EAD2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176002" y="1496845"/>
            <a:ext cx="6858001" cy="3864309"/>
          </a:xfrm>
          <a:prstGeom prst="rect">
            <a:avLst/>
          </a:prstGeom>
          <a:gradFill>
            <a:gsLst>
              <a:gs pos="0">
                <a:srgbClr val="000000">
                  <a:alpha val="0"/>
                </a:srgbClr>
              </a:gs>
              <a:gs pos="99000">
                <a:schemeClr val="accent1">
                  <a:alpha val="11000"/>
                </a:scheme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Oval 17">
            <a:extLst>
              <a:ext uri="{FF2B5EF4-FFF2-40B4-BE49-F238E27FC236}">
                <a16:creationId xmlns:a16="http://schemas.microsoft.com/office/drawing/2014/main" id="{A09989E4-EFDC-4A90-A633-E0525FB4139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6097846">
            <a:off x="74277" y="1668285"/>
            <a:ext cx="4318303" cy="3238727"/>
          </a:xfrm>
          <a:prstGeom prst="ellipse">
            <a:avLst/>
          </a:prstGeom>
          <a:gradFill>
            <a:gsLst>
              <a:gs pos="39000">
                <a:schemeClr val="accent1">
                  <a:alpha val="0"/>
                </a:schemeClr>
              </a:gs>
              <a:gs pos="100000">
                <a:schemeClr val="accent1">
                  <a:lumMod val="60000"/>
                  <a:lumOff val="40000"/>
                  <a:alpha val="15000"/>
                </a:schemeClr>
              </a:gs>
            </a:gsLst>
            <a:lin ang="17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619797" y="586855"/>
            <a:ext cx="3172575" cy="3387497"/>
          </a:xfrm>
        </p:spPr>
        <p:txBody>
          <a:bodyPr anchor="b">
            <a:normAutofit/>
          </a:bodyPr>
          <a:lstStyle/>
          <a:p>
            <a:pPr algn="r"/>
            <a:r>
              <a:rPr lang="es-CL" sz="3500">
                <a:solidFill>
                  <a:srgbClr val="FFFFFF"/>
                </a:solidFill>
              </a:rPr>
              <a:t>Resultados concretos del Acuerdo Marco</a:t>
            </a:r>
          </a:p>
        </p:txBody>
      </p:sp>
      <p:sp>
        <p:nvSpPr>
          <p:cNvPr id="3" name="Content Placeholder 2"/>
          <p:cNvSpPr>
            <a:spLocks noGrp="1"/>
          </p:cNvSpPr>
          <p:nvPr>
            <p:ph idx="1"/>
          </p:nvPr>
        </p:nvSpPr>
        <p:spPr>
          <a:xfrm>
            <a:off x="4877368" y="649480"/>
            <a:ext cx="3646835" cy="5546047"/>
          </a:xfrm>
        </p:spPr>
        <p:txBody>
          <a:bodyPr anchor="ctr">
            <a:normAutofit/>
          </a:bodyPr>
          <a:lstStyle/>
          <a:p>
            <a:pPr algn="just"/>
            <a:r>
              <a:rPr lang="es-CL" sz="2000" dirty="0"/>
              <a:t>Más de 65.000 trabajadores contratistas cubiertos.</a:t>
            </a:r>
          </a:p>
          <a:p>
            <a:pPr algn="just"/>
            <a:r>
              <a:rPr lang="es-CL" sz="2000" dirty="0"/>
              <a:t>Estándares comunes de remuneraciones.</a:t>
            </a:r>
          </a:p>
          <a:p>
            <a:pPr algn="just"/>
            <a:r>
              <a:rPr lang="es-CL" sz="2000" dirty="0"/>
              <a:t>Beneficios sociales mínimos garantizados.</a:t>
            </a:r>
          </a:p>
          <a:p>
            <a:pPr algn="just"/>
            <a:r>
              <a:rPr lang="es-ES" sz="2000" dirty="0"/>
              <a:t>Ha permitido tener mayor estabilidad. </a:t>
            </a:r>
          </a:p>
          <a:p>
            <a:pPr algn="just"/>
            <a:r>
              <a:rPr lang="es-ES" sz="2000" dirty="0"/>
              <a:t>Ha contribuido a mejorar las remuneraciones y distribuir mejor la riqueza.</a:t>
            </a:r>
          </a:p>
          <a:p>
            <a:pPr algn="just"/>
            <a:r>
              <a:rPr lang="es-CL" sz="2000" dirty="0"/>
              <a:t>Estabilidad laboral y paz social.</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DEE2AD96-B495-4E06-9291-B71706F728C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53CF6D67-C5A8-4ADD-9E8E-1E38CA1D31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336136" y="1336710"/>
            <a:ext cx="6858000" cy="4184580"/>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86909FA0-B515-4681-B7A8-FA281D133B9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088181" y="1092216"/>
            <a:ext cx="6346209" cy="4182060"/>
          </a:xfrm>
          <a:prstGeom prst="rect">
            <a:avLst/>
          </a:prstGeom>
          <a:gradFill>
            <a:gsLst>
              <a:gs pos="0">
                <a:srgbClr val="000000">
                  <a:alpha val="0"/>
                </a:srgbClr>
              </a:gs>
              <a:gs pos="99000">
                <a:schemeClr val="accent1">
                  <a:alpha val="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21C9FE86-FCC3-4A31-AA1C-C882262B7FE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833933" y="3515977"/>
            <a:ext cx="2501979" cy="4182060"/>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Rectangle 15">
            <a:extLst>
              <a:ext uri="{FF2B5EF4-FFF2-40B4-BE49-F238E27FC236}">
                <a16:creationId xmlns:a16="http://schemas.microsoft.com/office/drawing/2014/main" id="{7D96243B-ECED-4B71-8E06-AE9A285EAD2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176002" y="1496845"/>
            <a:ext cx="6858001" cy="3864309"/>
          </a:xfrm>
          <a:prstGeom prst="rect">
            <a:avLst/>
          </a:prstGeom>
          <a:gradFill>
            <a:gsLst>
              <a:gs pos="0">
                <a:srgbClr val="000000">
                  <a:alpha val="0"/>
                </a:srgbClr>
              </a:gs>
              <a:gs pos="99000">
                <a:schemeClr val="accent1">
                  <a:alpha val="11000"/>
                </a:scheme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Oval 17">
            <a:extLst>
              <a:ext uri="{FF2B5EF4-FFF2-40B4-BE49-F238E27FC236}">
                <a16:creationId xmlns:a16="http://schemas.microsoft.com/office/drawing/2014/main" id="{A09989E4-EFDC-4A90-A633-E0525FB4139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6097846">
            <a:off x="74277" y="1668285"/>
            <a:ext cx="4318303" cy="3238727"/>
          </a:xfrm>
          <a:prstGeom prst="ellipse">
            <a:avLst/>
          </a:prstGeom>
          <a:gradFill>
            <a:gsLst>
              <a:gs pos="39000">
                <a:schemeClr val="accent1">
                  <a:alpha val="0"/>
                </a:schemeClr>
              </a:gs>
              <a:gs pos="100000">
                <a:schemeClr val="accent1">
                  <a:lumMod val="60000"/>
                  <a:lumOff val="40000"/>
                  <a:alpha val="15000"/>
                </a:schemeClr>
              </a:gs>
            </a:gsLst>
            <a:lin ang="17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619797" y="586855"/>
            <a:ext cx="3172575" cy="3387497"/>
          </a:xfrm>
        </p:spPr>
        <p:txBody>
          <a:bodyPr anchor="b">
            <a:normAutofit/>
          </a:bodyPr>
          <a:lstStyle/>
          <a:p>
            <a:pPr algn="r"/>
            <a:r>
              <a:rPr lang="es-CL" sz="3500">
                <a:solidFill>
                  <a:srgbClr val="FFFFFF"/>
                </a:solidFill>
              </a:rPr>
              <a:t>Validez jurídica del Acuerdo Marco</a:t>
            </a:r>
          </a:p>
        </p:txBody>
      </p:sp>
      <p:sp>
        <p:nvSpPr>
          <p:cNvPr id="3" name="Content Placeholder 2"/>
          <p:cNvSpPr>
            <a:spLocks noGrp="1"/>
          </p:cNvSpPr>
          <p:nvPr>
            <p:ph idx="1"/>
          </p:nvPr>
        </p:nvSpPr>
        <p:spPr>
          <a:xfrm>
            <a:off x="4877368" y="649480"/>
            <a:ext cx="3646835" cy="5546047"/>
          </a:xfrm>
        </p:spPr>
        <p:txBody>
          <a:bodyPr anchor="ctr">
            <a:normAutofit/>
          </a:bodyPr>
          <a:lstStyle/>
          <a:p>
            <a:pPr marL="0" indent="0">
              <a:buNone/>
            </a:pPr>
            <a:endParaRPr lang="es-CL" sz="1700" dirty="0"/>
          </a:p>
          <a:p>
            <a:r>
              <a:rPr lang="es-CL" sz="1700" dirty="0"/>
              <a:t>Dictamen DT </a:t>
            </a:r>
            <a:r>
              <a:rPr lang="es-CL" sz="1700" dirty="0" err="1"/>
              <a:t>N°</a:t>
            </a:r>
            <a:r>
              <a:rPr lang="es-CL" sz="1700" dirty="0"/>
              <a:t> 747/39 (2025).</a:t>
            </a:r>
          </a:p>
          <a:p>
            <a:r>
              <a:rPr lang="es-CL" sz="1700" dirty="0"/>
              <a:t>Reconocimiento como acuerdo colectivo atípico.</a:t>
            </a:r>
          </a:p>
          <a:p>
            <a:r>
              <a:rPr lang="es-CL" sz="1700" dirty="0"/>
              <a:t>Ejercicio de la libertad sindical.</a:t>
            </a:r>
          </a:p>
          <a:p>
            <a:r>
              <a:rPr lang="es-CL" sz="1700" dirty="0"/>
              <a:t>Incumplimiento = práctica antisindical.</a:t>
            </a:r>
          </a:p>
          <a:p>
            <a:r>
              <a:rPr lang="es-CL" sz="1700" dirty="0"/>
              <a:t>Mencionamos la importancia de este dictamen por lo difícil que nos ha resultado hacer valer nuestros avances: Por lo mismo, necesitamos un marco legal robusto, como un proyecto de ley sobre negociación ramal que entregue garantías a todos los trabajadores.</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DEE2AD96-B495-4E06-9291-B71706F728C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53CF6D67-C5A8-4ADD-9E8E-1E38CA1D31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336136" y="1336710"/>
            <a:ext cx="6858000" cy="4184580"/>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86909FA0-B515-4681-B7A8-FA281D133B9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088181" y="1092216"/>
            <a:ext cx="6346209" cy="4182060"/>
          </a:xfrm>
          <a:prstGeom prst="rect">
            <a:avLst/>
          </a:prstGeom>
          <a:gradFill>
            <a:gsLst>
              <a:gs pos="0">
                <a:srgbClr val="000000">
                  <a:alpha val="0"/>
                </a:srgbClr>
              </a:gs>
              <a:gs pos="99000">
                <a:schemeClr val="accent1">
                  <a:alpha val="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21C9FE86-FCC3-4A31-AA1C-C882262B7FE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833933" y="3515977"/>
            <a:ext cx="2501979" cy="4182060"/>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Rectangle 15">
            <a:extLst>
              <a:ext uri="{FF2B5EF4-FFF2-40B4-BE49-F238E27FC236}">
                <a16:creationId xmlns:a16="http://schemas.microsoft.com/office/drawing/2014/main" id="{7D96243B-ECED-4B71-8E06-AE9A285EAD2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176002" y="1496845"/>
            <a:ext cx="6858001" cy="3864309"/>
          </a:xfrm>
          <a:prstGeom prst="rect">
            <a:avLst/>
          </a:prstGeom>
          <a:gradFill>
            <a:gsLst>
              <a:gs pos="0">
                <a:srgbClr val="000000">
                  <a:alpha val="0"/>
                </a:srgbClr>
              </a:gs>
              <a:gs pos="99000">
                <a:schemeClr val="accent1">
                  <a:alpha val="11000"/>
                </a:scheme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Oval 17">
            <a:extLst>
              <a:ext uri="{FF2B5EF4-FFF2-40B4-BE49-F238E27FC236}">
                <a16:creationId xmlns:a16="http://schemas.microsoft.com/office/drawing/2014/main" id="{A09989E4-EFDC-4A90-A633-E0525FB4139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6097846">
            <a:off x="74277" y="1668285"/>
            <a:ext cx="4318303" cy="3238727"/>
          </a:xfrm>
          <a:prstGeom prst="ellipse">
            <a:avLst/>
          </a:prstGeom>
          <a:gradFill>
            <a:gsLst>
              <a:gs pos="39000">
                <a:schemeClr val="accent1">
                  <a:alpha val="0"/>
                </a:schemeClr>
              </a:gs>
              <a:gs pos="100000">
                <a:schemeClr val="accent1">
                  <a:lumMod val="60000"/>
                  <a:lumOff val="40000"/>
                  <a:alpha val="15000"/>
                </a:schemeClr>
              </a:gs>
            </a:gsLst>
            <a:lin ang="17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619797" y="586855"/>
            <a:ext cx="3172575" cy="3387497"/>
          </a:xfrm>
        </p:spPr>
        <p:txBody>
          <a:bodyPr anchor="b">
            <a:normAutofit/>
          </a:bodyPr>
          <a:lstStyle/>
          <a:p>
            <a:pPr algn="r"/>
            <a:r>
              <a:rPr lang="es-CL" sz="3500" dirty="0">
                <a:solidFill>
                  <a:srgbClr val="FFFFFF"/>
                </a:solidFill>
              </a:rPr>
              <a:t>Lo que demuestra la experiencia del cobre</a:t>
            </a:r>
          </a:p>
        </p:txBody>
      </p:sp>
      <p:sp>
        <p:nvSpPr>
          <p:cNvPr id="3" name="Content Placeholder 2"/>
          <p:cNvSpPr>
            <a:spLocks noGrp="1"/>
          </p:cNvSpPr>
          <p:nvPr>
            <p:ph idx="1"/>
          </p:nvPr>
        </p:nvSpPr>
        <p:spPr>
          <a:xfrm>
            <a:off x="4889166" y="875354"/>
            <a:ext cx="3646835" cy="5546047"/>
          </a:xfrm>
        </p:spPr>
        <p:txBody>
          <a:bodyPr anchor="ctr">
            <a:normAutofit/>
          </a:bodyPr>
          <a:lstStyle/>
          <a:p>
            <a:pPr algn="just"/>
            <a:r>
              <a:rPr lang="es-CL" sz="2000" dirty="0"/>
              <a:t>La negociación ramal es posible.</a:t>
            </a:r>
          </a:p>
          <a:p>
            <a:pPr algn="just"/>
            <a:r>
              <a:rPr lang="es-CL" sz="2000" dirty="0"/>
              <a:t>No se derrumba la industria.</a:t>
            </a:r>
          </a:p>
          <a:p>
            <a:pPr algn="just"/>
            <a:r>
              <a:rPr lang="es-CL" sz="2000" dirty="0"/>
              <a:t>No quiebran las empresas.</a:t>
            </a:r>
          </a:p>
          <a:p>
            <a:pPr algn="just"/>
            <a:r>
              <a:rPr lang="es-CL" sz="2000" dirty="0"/>
              <a:t>Se dignifica el trabajo.</a:t>
            </a:r>
          </a:p>
          <a:p>
            <a:pPr algn="just"/>
            <a:r>
              <a:rPr lang="es-CL" sz="2000" dirty="0"/>
              <a:t>Se avanza en condiciones mínimas de trabajo decente para los trabajadores de un sector, sin importar que sean subcontratistas. </a:t>
            </a:r>
          </a:p>
          <a:p>
            <a:pPr algn="just"/>
            <a:r>
              <a:rPr lang="es-CL" sz="2000" dirty="0"/>
              <a:t>Aborda materias relevantes para la industria. </a:t>
            </a:r>
          </a:p>
          <a:p>
            <a:pPr marL="0" indent="0" algn="just">
              <a:buNone/>
            </a:pPr>
            <a:endParaRPr lang="es-CL" sz="2000" dirty="0"/>
          </a:p>
          <a:p>
            <a:endParaRPr lang="es-CL" sz="2000" dirty="0"/>
          </a:p>
          <a:p>
            <a:endParaRPr lang="es-CL" sz="20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DEE2AD96-B495-4E06-9291-B71706F728C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53CF6D67-C5A8-4ADD-9E8E-1E38CA1D31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336136" y="1336710"/>
            <a:ext cx="6858000" cy="4184580"/>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86909FA0-B515-4681-B7A8-FA281D133B9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088181" y="1092216"/>
            <a:ext cx="6346209" cy="4182060"/>
          </a:xfrm>
          <a:prstGeom prst="rect">
            <a:avLst/>
          </a:prstGeom>
          <a:gradFill>
            <a:gsLst>
              <a:gs pos="0">
                <a:srgbClr val="000000">
                  <a:alpha val="0"/>
                </a:srgbClr>
              </a:gs>
              <a:gs pos="99000">
                <a:schemeClr val="accent1">
                  <a:alpha val="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21C9FE86-FCC3-4A31-AA1C-C882262B7FE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833933" y="3515977"/>
            <a:ext cx="2501979" cy="4182060"/>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Rectangle 15">
            <a:extLst>
              <a:ext uri="{FF2B5EF4-FFF2-40B4-BE49-F238E27FC236}">
                <a16:creationId xmlns:a16="http://schemas.microsoft.com/office/drawing/2014/main" id="{7D96243B-ECED-4B71-8E06-AE9A285EAD2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176002" y="1496845"/>
            <a:ext cx="6858001" cy="3864309"/>
          </a:xfrm>
          <a:prstGeom prst="rect">
            <a:avLst/>
          </a:prstGeom>
          <a:gradFill>
            <a:gsLst>
              <a:gs pos="0">
                <a:srgbClr val="000000">
                  <a:alpha val="0"/>
                </a:srgbClr>
              </a:gs>
              <a:gs pos="99000">
                <a:schemeClr val="accent1">
                  <a:alpha val="11000"/>
                </a:scheme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Oval 17">
            <a:extLst>
              <a:ext uri="{FF2B5EF4-FFF2-40B4-BE49-F238E27FC236}">
                <a16:creationId xmlns:a16="http://schemas.microsoft.com/office/drawing/2014/main" id="{A09989E4-EFDC-4A90-A633-E0525FB4139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6097846">
            <a:off x="74277" y="1668285"/>
            <a:ext cx="4318303" cy="3238727"/>
          </a:xfrm>
          <a:prstGeom prst="ellipse">
            <a:avLst/>
          </a:prstGeom>
          <a:gradFill>
            <a:gsLst>
              <a:gs pos="39000">
                <a:schemeClr val="accent1">
                  <a:alpha val="0"/>
                </a:schemeClr>
              </a:gs>
              <a:gs pos="100000">
                <a:schemeClr val="accent1">
                  <a:lumMod val="60000"/>
                  <a:lumOff val="40000"/>
                  <a:alpha val="15000"/>
                </a:schemeClr>
              </a:gs>
            </a:gsLst>
            <a:lin ang="17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619797" y="586855"/>
            <a:ext cx="3172575" cy="3387497"/>
          </a:xfrm>
        </p:spPr>
        <p:txBody>
          <a:bodyPr anchor="b">
            <a:normAutofit/>
          </a:bodyPr>
          <a:lstStyle/>
          <a:p>
            <a:pPr algn="r"/>
            <a:r>
              <a:rPr lang="es-CL" sz="3500">
                <a:solidFill>
                  <a:srgbClr val="FFFFFF"/>
                </a:solidFill>
              </a:rPr>
              <a:t>El proyecto de ley recoge esta experiencia</a:t>
            </a:r>
          </a:p>
        </p:txBody>
      </p:sp>
      <p:sp>
        <p:nvSpPr>
          <p:cNvPr id="3" name="Content Placeholder 2"/>
          <p:cNvSpPr>
            <a:spLocks noGrp="1"/>
          </p:cNvSpPr>
          <p:nvPr>
            <p:ph idx="1"/>
          </p:nvPr>
        </p:nvSpPr>
        <p:spPr>
          <a:xfrm>
            <a:off x="4877368" y="649480"/>
            <a:ext cx="3646835" cy="5546047"/>
          </a:xfrm>
        </p:spPr>
        <p:txBody>
          <a:bodyPr anchor="ctr">
            <a:normAutofit/>
          </a:bodyPr>
          <a:lstStyle/>
          <a:p>
            <a:r>
              <a:rPr lang="es-CL" sz="1700" dirty="0"/>
              <a:t>Negociación sectorial: permite establecer estándares mínimos.</a:t>
            </a:r>
          </a:p>
          <a:p>
            <a:r>
              <a:rPr lang="es-CL" sz="1700" dirty="0"/>
              <a:t>Nivel intermedio: Reconoce los acuerdos marco que ya existen.</a:t>
            </a:r>
          </a:p>
          <a:p>
            <a:r>
              <a:rPr lang="es-CL" sz="1700" dirty="0"/>
              <a:t>Negociación de empresa: mejoras específicas.</a:t>
            </a:r>
          </a:p>
          <a:p>
            <a:r>
              <a:rPr lang="es-CL" sz="1700" dirty="0"/>
              <a:t>Articulación de niveles.</a:t>
            </a:r>
          </a:p>
          <a:p>
            <a:r>
              <a:rPr lang="es-CL" sz="1700" dirty="0"/>
              <a:t>Valoramos también que el proyecto de ley contenga materias que son relevantes de negociar a nivel sectorial o ramal: capacitación, certificación de competencias, pisos mínimos salariales, seguridad y salud en el trabajo, cláusulas para la conciliación familiar, jornada, entre otras. </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DEE2AD96-B495-4E06-9291-B71706F728C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53CF6D67-C5A8-4ADD-9E8E-1E38CA1D31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336136" y="1336710"/>
            <a:ext cx="6858000" cy="4184580"/>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86909FA0-B515-4681-B7A8-FA281D133B9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088181" y="1092216"/>
            <a:ext cx="6346209" cy="4182060"/>
          </a:xfrm>
          <a:prstGeom prst="rect">
            <a:avLst/>
          </a:prstGeom>
          <a:gradFill>
            <a:gsLst>
              <a:gs pos="0">
                <a:srgbClr val="000000">
                  <a:alpha val="0"/>
                </a:srgbClr>
              </a:gs>
              <a:gs pos="99000">
                <a:schemeClr val="accent1">
                  <a:alpha val="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21C9FE86-FCC3-4A31-AA1C-C882262B7FE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833933" y="3515977"/>
            <a:ext cx="2501979" cy="4182060"/>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Rectangle 15">
            <a:extLst>
              <a:ext uri="{FF2B5EF4-FFF2-40B4-BE49-F238E27FC236}">
                <a16:creationId xmlns:a16="http://schemas.microsoft.com/office/drawing/2014/main" id="{7D96243B-ECED-4B71-8E06-AE9A285EAD2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176002" y="1496845"/>
            <a:ext cx="6858001" cy="3864309"/>
          </a:xfrm>
          <a:prstGeom prst="rect">
            <a:avLst/>
          </a:prstGeom>
          <a:gradFill>
            <a:gsLst>
              <a:gs pos="0">
                <a:srgbClr val="000000">
                  <a:alpha val="0"/>
                </a:srgbClr>
              </a:gs>
              <a:gs pos="99000">
                <a:schemeClr val="accent1">
                  <a:alpha val="11000"/>
                </a:scheme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Oval 17">
            <a:extLst>
              <a:ext uri="{FF2B5EF4-FFF2-40B4-BE49-F238E27FC236}">
                <a16:creationId xmlns:a16="http://schemas.microsoft.com/office/drawing/2014/main" id="{A09989E4-EFDC-4A90-A633-E0525FB4139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6097846">
            <a:off x="74277" y="1668285"/>
            <a:ext cx="4318303" cy="3238727"/>
          </a:xfrm>
          <a:prstGeom prst="ellipse">
            <a:avLst/>
          </a:prstGeom>
          <a:gradFill>
            <a:gsLst>
              <a:gs pos="39000">
                <a:schemeClr val="accent1">
                  <a:alpha val="0"/>
                </a:schemeClr>
              </a:gs>
              <a:gs pos="100000">
                <a:schemeClr val="accent1">
                  <a:lumMod val="60000"/>
                  <a:lumOff val="40000"/>
                  <a:alpha val="15000"/>
                </a:schemeClr>
              </a:gs>
            </a:gsLst>
            <a:lin ang="17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506576" y="1489497"/>
            <a:ext cx="3172575" cy="3387497"/>
          </a:xfrm>
        </p:spPr>
        <p:txBody>
          <a:bodyPr anchor="b">
            <a:normAutofit fontScale="90000"/>
          </a:bodyPr>
          <a:lstStyle/>
          <a:p>
            <a:pPr algn="r"/>
            <a:r>
              <a:rPr lang="es-CL" sz="3500" dirty="0">
                <a:solidFill>
                  <a:srgbClr val="FFFFFF"/>
                </a:solidFill>
              </a:rPr>
              <a:t>V) Conclusión y llamado a la Comisión de Trabajo y Seguridad Social de la Cámara de Diputados</a:t>
            </a:r>
          </a:p>
        </p:txBody>
      </p:sp>
      <p:sp>
        <p:nvSpPr>
          <p:cNvPr id="3" name="Content Placeholder 2"/>
          <p:cNvSpPr>
            <a:spLocks noGrp="1"/>
          </p:cNvSpPr>
          <p:nvPr>
            <p:ph idx="1"/>
          </p:nvPr>
        </p:nvSpPr>
        <p:spPr>
          <a:xfrm>
            <a:off x="4877368" y="649480"/>
            <a:ext cx="3646835" cy="5546047"/>
          </a:xfrm>
        </p:spPr>
        <p:txBody>
          <a:bodyPr anchor="ctr">
            <a:normAutofit/>
          </a:bodyPr>
          <a:lstStyle/>
          <a:p>
            <a:pPr algn="just"/>
            <a:r>
              <a:rPr lang="es-CL" sz="1700" dirty="0"/>
              <a:t>El proyecto reconoce lo que ya funciona.</a:t>
            </a:r>
          </a:p>
          <a:p>
            <a:pPr algn="just"/>
            <a:r>
              <a:rPr lang="es-CL" sz="1700" dirty="0"/>
              <a:t>Este proyecto amplía derechos y cobertura: es fundamental en sectores como el nuestro para terminar con la división de trabajadores de primera y segunda categoría.</a:t>
            </a:r>
          </a:p>
          <a:p>
            <a:pPr algn="just"/>
            <a:r>
              <a:rPr lang="es-CL" sz="1700" dirty="0"/>
              <a:t>Fortalece la libertad sindical.</a:t>
            </a:r>
          </a:p>
          <a:p>
            <a:pPr algn="just"/>
            <a:r>
              <a:rPr lang="es-CL" sz="1700" dirty="0"/>
              <a:t>La negociación ramal es una oportunidad para ponernos de acuerdo en temas relevantes de presente y futuro, como los desafíos que tiene nuestra industria, los cuales no son abordables a nivel de empresa y requieren acuerdos como sector.</a:t>
            </a:r>
          </a:p>
          <a:p>
            <a:pPr algn="just"/>
            <a:r>
              <a:rPr lang="es-CL" sz="1700" dirty="0"/>
              <a:t>Hacemos un llamado a no clausurar un debate importante para Chile y sus trabajadoras/es.</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CC121E08-122D-F354-E343-BD44A69EB97C}"/>
            </a:ext>
          </a:extLst>
        </p:cNvPr>
        <p:cNvGrpSpPr/>
        <p:nvPr/>
      </p:nvGrpSpPr>
      <p:grpSpPr>
        <a:xfrm>
          <a:off x="0" y="0"/>
          <a:ext cx="0" cy="0"/>
          <a:chOff x="0" y="0"/>
          <a:chExt cx="0" cy="0"/>
        </a:xfrm>
      </p:grpSpPr>
      <p:sp useBgFill="1">
        <p:nvSpPr>
          <p:cNvPr id="21" name="Rectangle 20">
            <a:extLst>
              <a:ext uri="{FF2B5EF4-FFF2-40B4-BE49-F238E27FC236}">
                <a16:creationId xmlns:a16="http://schemas.microsoft.com/office/drawing/2014/main" id="{C27DCCB2-24A2-07D5-41F0-E116E143EEF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85CE2A7A-7DE9-7473-87C9-4B651E34BE0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336136" y="1336710"/>
            <a:ext cx="6858000" cy="4184580"/>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24">
            <a:extLst>
              <a:ext uri="{FF2B5EF4-FFF2-40B4-BE49-F238E27FC236}">
                <a16:creationId xmlns:a16="http://schemas.microsoft.com/office/drawing/2014/main" id="{433C31C5-863C-F8E7-074F-BFF13BF8988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088181" y="1092216"/>
            <a:ext cx="6346209" cy="4182060"/>
          </a:xfrm>
          <a:prstGeom prst="rect">
            <a:avLst/>
          </a:prstGeom>
          <a:gradFill>
            <a:gsLst>
              <a:gs pos="0">
                <a:srgbClr val="000000">
                  <a:alpha val="0"/>
                </a:srgbClr>
              </a:gs>
              <a:gs pos="99000">
                <a:schemeClr val="accent1">
                  <a:alpha val="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Rectangle 26">
            <a:extLst>
              <a:ext uri="{FF2B5EF4-FFF2-40B4-BE49-F238E27FC236}">
                <a16:creationId xmlns:a16="http://schemas.microsoft.com/office/drawing/2014/main" id="{EE4DCC14-CA5E-C233-767F-63ACCEFAEEB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833933" y="3515977"/>
            <a:ext cx="2501979" cy="4182060"/>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4" name="Rectangle 28">
            <a:extLst>
              <a:ext uri="{FF2B5EF4-FFF2-40B4-BE49-F238E27FC236}">
                <a16:creationId xmlns:a16="http://schemas.microsoft.com/office/drawing/2014/main" id="{B2678488-97E3-5A44-BBA7-DE0F1DEE9F1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176002" y="1496845"/>
            <a:ext cx="6858001" cy="3864309"/>
          </a:xfrm>
          <a:prstGeom prst="rect">
            <a:avLst/>
          </a:prstGeom>
          <a:gradFill>
            <a:gsLst>
              <a:gs pos="0">
                <a:srgbClr val="000000">
                  <a:alpha val="0"/>
                </a:srgbClr>
              </a:gs>
              <a:gs pos="99000">
                <a:schemeClr val="accent1">
                  <a:alpha val="11000"/>
                </a:scheme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Oval 30">
            <a:extLst>
              <a:ext uri="{FF2B5EF4-FFF2-40B4-BE49-F238E27FC236}">
                <a16:creationId xmlns:a16="http://schemas.microsoft.com/office/drawing/2014/main" id="{388E799C-1D33-F2A6-5B8C-8A9F3956C79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6097846">
            <a:off x="74277" y="1668285"/>
            <a:ext cx="4318303" cy="3238727"/>
          </a:xfrm>
          <a:prstGeom prst="ellipse">
            <a:avLst/>
          </a:prstGeom>
          <a:gradFill>
            <a:gsLst>
              <a:gs pos="39000">
                <a:schemeClr val="accent1">
                  <a:alpha val="0"/>
                </a:schemeClr>
              </a:gs>
              <a:gs pos="100000">
                <a:schemeClr val="accent1">
                  <a:lumMod val="60000"/>
                  <a:lumOff val="40000"/>
                  <a:alpha val="15000"/>
                </a:schemeClr>
              </a:gs>
            </a:gsLst>
            <a:lin ang="17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017CCEC8-C419-4D7D-7A55-2A51D9AA331C}"/>
              </a:ext>
            </a:extLst>
          </p:cNvPr>
          <p:cNvSpPr>
            <a:spLocks noGrp="1"/>
          </p:cNvSpPr>
          <p:nvPr>
            <p:ph type="title"/>
          </p:nvPr>
        </p:nvSpPr>
        <p:spPr>
          <a:xfrm>
            <a:off x="320844" y="388253"/>
            <a:ext cx="3350365" cy="3362780"/>
          </a:xfrm>
        </p:spPr>
        <p:txBody>
          <a:bodyPr anchor="b">
            <a:normAutofit/>
          </a:bodyPr>
          <a:lstStyle/>
          <a:p>
            <a:r>
              <a:rPr lang="es-CL" sz="3200" dirty="0">
                <a:solidFill>
                  <a:srgbClr val="FFFFFF"/>
                </a:solidFill>
              </a:rPr>
              <a:t>I) La Coordinadora de Trabajadoras/es de la Minería (CTMIN)</a:t>
            </a:r>
            <a:endParaRPr lang="es-CL" sz="2000" dirty="0">
              <a:solidFill>
                <a:srgbClr val="FFFFFF"/>
              </a:solidFill>
            </a:endParaRPr>
          </a:p>
        </p:txBody>
      </p:sp>
      <p:sp>
        <p:nvSpPr>
          <p:cNvPr id="3" name="Content Placeholder 2">
            <a:extLst>
              <a:ext uri="{FF2B5EF4-FFF2-40B4-BE49-F238E27FC236}">
                <a16:creationId xmlns:a16="http://schemas.microsoft.com/office/drawing/2014/main" id="{50FF2166-254A-4E01-0C6B-6F658C309872}"/>
              </a:ext>
            </a:extLst>
          </p:cNvPr>
          <p:cNvSpPr>
            <a:spLocks noGrp="1"/>
          </p:cNvSpPr>
          <p:nvPr>
            <p:ph idx="1"/>
          </p:nvPr>
        </p:nvSpPr>
        <p:spPr>
          <a:xfrm>
            <a:off x="4877368" y="649480"/>
            <a:ext cx="3646835" cy="5546047"/>
          </a:xfrm>
        </p:spPr>
        <p:txBody>
          <a:bodyPr anchor="ctr">
            <a:normAutofit/>
          </a:bodyPr>
          <a:lstStyle/>
          <a:p>
            <a:pPr marL="0" indent="0" algn="just">
              <a:buNone/>
            </a:pPr>
            <a:r>
              <a:rPr lang="es-CL" sz="1700" dirty="0"/>
              <a:t>CTMIN coordina a diversas organizaciones sindicales mineras: </a:t>
            </a:r>
          </a:p>
          <a:p>
            <a:pPr marL="0" indent="0" algn="just">
              <a:buNone/>
            </a:pPr>
            <a:r>
              <a:rPr lang="es-ES" sz="1800" dirty="0"/>
              <a:t>• Federación Minera de Chile (FMC) • Confederación Minera de Chile (CONFEMIN) </a:t>
            </a:r>
          </a:p>
          <a:p>
            <a:pPr marL="0" indent="0" algn="just">
              <a:buNone/>
            </a:pPr>
            <a:r>
              <a:rPr lang="es-ES" sz="1800" dirty="0"/>
              <a:t>• Confederación Trabajadores del Cobre (CTC) </a:t>
            </a:r>
          </a:p>
          <a:p>
            <a:pPr marL="0" indent="0" algn="just">
              <a:buNone/>
            </a:pPr>
            <a:r>
              <a:rPr lang="es-ES" sz="1800" dirty="0"/>
              <a:t>• Federación de Trabajadores del Cobre (FTC) </a:t>
            </a:r>
          </a:p>
          <a:p>
            <a:pPr marL="0" indent="0" algn="just">
              <a:buNone/>
            </a:pPr>
            <a:r>
              <a:rPr lang="es-ES" sz="1800" dirty="0"/>
              <a:t>• Federación Supervisores Codelco (FESUC)</a:t>
            </a:r>
          </a:p>
          <a:p>
            <a:pPr marL="0" indent="0" algn="just">
              <a:buNone/>
            </a:pPr>
            <a:r>
              <a:rPr lang="es-ES" sz="1800" dirty="0"/>
              <a:t> • Federación Supervisores Antofagasta </a:t>
            </a:r>
            <a:r>
              <a:rPr lang="es-ES" sz="1800" dirty="0" err="1"/>
              <a:t>Minerals</a:t>
            </a:r>
            <a:r>
              <a:rPr lang="es-ES" sz="1800" dirty="0"/>
              <a:t> (FESAM) </a:t>
            </a:r>
          </a:p>
          <a:p>
            <a:pPr marL="0" indent="0" algn="just">
              <a:buNone/>
            </a:pPr>
            <a:r>
              <a:rPr lang="es-ES" sz="1800" dirty="0"/>
              <a:t>• Federación Supervisores Minería Privada (FESUMIN)</a:t>
            </a:r>
            <a:endParaRPr lang="es-CL" sz="1700" dirty="0"/>
          </a:p>
        </p:txBody>
      </p:sp>
    </p:spTree>
    <p:extLst>
      <p:ext uri="{BB962C8B-B14F-4D97-AF65-F5344CB8AC3E}">
        <p14:creationId xmlns:p14="http://schemas.microsoft.com/office/powerpoint/2010/main" val="272487648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BD2A9B41-5D0F-4928-DE9D-B0F13A7897E5}"/>
            </a:ext>
          </a:extLst>
        </p:cNvPr>
        <p:cNvGrpSpPr/>
        <p:nvPr/>
      </p:nvGrpSpPr>
      <p:grpSpPr>
        <a:xfrm>
          <a:off x="0" y="0"/>
          <a:ext cx="0" cy="0"/>
          <a:chOff x="0" y="0"/>
          <a:chExt cx="0" cy="0"/>
        </a:xfrm>
      </p:grpSpPr>
      <p:sp useBgFill="1">
        <p:nvSpPr>
          <p:cNvPr id="21" name="Rectangle 20">
            <a:extLst>
              <a:ext uri="{FF2B5EF4-FFF2-40B4-BE49-F238E27FC236}">
                <a16:creationId xmlns:a16="http://schemas.microsoft.com/office/drawing/2014/main" id="{6756CBC6-ED79-3904-E3F5-DF4DCB2177E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B92F7720-738E-857F-8E39-3374F63901E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336136" y="1336710"/>
            <a:ext cx="6858000" cy="4184580"/>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24">
            <a:extLst>
              <a:ext uri="{FF2B5EF4-FFF2-40B4-BE49-F238E27FC236}">
                <a16:creationId xmlns:a16="http://schemas.microsoft.com/office/drawing/2014/main" id="{BEE6E0F5-C235-7D96-6A43-4F46D6D8901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088181" y="1092216"/>
            <a:ext cx="6346209" cy="4182060"/>
          </a:xfrm>
          <a:prstGeom prst="rect">
            <a:avLst/>
          </a:prstGeom>
          <a:gradFill>
            <a:gsLst>
              <a:gs pos="0">
                <a:srgbClr val="000000">
                  <a:alpha val="0"/>
                </a:srgbClr>
              </a:gs>
              <a:gs pos="99000">
                <a:schemeClr val="accent1">
                  <a:alpha val="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Rectangle 26">
            <a:extLst>
              <a:ext uri="{FF2B5EF4-FFF2-40B4-BE49-F238E27FC236}">
                <a16:creationId xmlns:a16="http://schemas.microsoft.com/office/drawing/2014/main" id="{0AE4F06A-DB31-1765-AEAC-2B43ECC8773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833933" y="3515977"/>
            <a:ext cx="2501979" cy="4182060"/>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4" name="Rectangle 28">
            <a:extLst>
              <a:ext uri="{FF2B5EF4-FFF2-40B4-BE49-F238E27FC236}">
                <a16:creationId xmlns:a16="http://schemas.microsoft.com/office/drawing/2014/main" id="{F2E929B0-D5F2-0943-6410-19C8D9A12CD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176002" y="1496845"/>
            <a:ext cx="6858001" cy="3864309"/>
          </a:xfrm>
          <a:prstGeom prst="rect">
            <a:avLst/>
          </a:prstGeom>
          <a:gradFill>
            <a:gsLst>
              <a:gs pos="0">
                <a:srgbClr val="000000">
                  <a:alpha val="0"/>
                </a:srgbClr>
              </a:gs>
              <a:gs pos="99000">
                <a:schemeClr val="accent1">
                  <a:alpha val="11000"/>
                </a:scheme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Oval 30">
            <a:extLst>
              <a:ext uri="{FF2B5EF4-FFF2-40B4-BE49-F238E27FC236}">
                <a16:creationId xmlns:a16="http://schemas.microsoft.com/office/drawing/2014/main" id="{8180D551-F689-6E6E-97A1-19A3DC9753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6097846">
            <a:off x="74277" y="1668285"/>
            <a:ext cx="4318303" cy="3238727"/>
          </a:xfrm>
          <a:prstGeom prst="ellipse">
            <a:avLst/>
          </a:prstGeom>
          <a:gradFill>
            <a:gsLst>
              <a:gs pos="39000">
                <a:schemeClr val="accent1">
                  <a:alpha val="0"/>
                </a:schemeClr>
              </a:gs>
              <a:gs pos="100000">
                <a:schemeClr val="accent1">
                  <a:lumMod val="60000"/>
                  <a:lumOff val="40000"/>
                  <a:alpha val="15000"/>
                </a:schemeClr>
              </a:gs>
            </a:gsLst>
            <a:lin ang="17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EE78C4D5-2791-D164-99D0-1A99F345E9FB}"/>
              </a:ext>
            </a:extLst>
          </p:cNvPr>
          <p:cNvSpPr>
            <a:spLocks noGrp="1"/>
          </p:cNvSpPr>
          <p:nvPr>
            <p:ph type="title"/>
          </p:nvPr>
        </p:nvSpPr>
        <p:spPr>
          <a:xfrm>
            <a:off x="498634" y="388253"/>
            <a:ext cx="3172575" cy="3362780"/>
          </a:xfrm>
        </p:spPr>
        <p:txBody>
          <a:bodyPr anchor="b">
            <a:normAutofit/>
          </a:bodyPr>
          <a:lstStyle/>
          <a:p>
            <a:pPr algn="r"/>
            <a:r>
              <a:rPr lang="es-CL" sz="3500" dirty="0">
                <a:solidFill>
                  <a:srgbClr val="FFFFFF"/>
                </a:solidFill>
              </a:rPr>
              <a:t>Representación sindical de CTMIN por yacimientos</a:t>
            </a:r>
            <a:endParaRPr lang="es-CL" sz="2000" dirty="0">
              <a:solidFill>
                <a:srgbClr val="FFFFFF"/>
              </a:solidFill>
            </a:endParaRPr>
          </a:p>
        </p:txBody>
      </p:sp>
      <p:sp>
        <p:nvSpPr>
          <p:cNvPr id="3" name="Content Placeholder 2">
            <a:extLst>
              <a:ext uri="{FF2B5EF4-FFF2-40B4-BE49-F238E27FC236}">
                <a16:creationId xmlns:a16="http://schemas.microsoft.com/office/drawing/2014/main" id="{4C5118E4-798D-8402-5BD2-56EFAF46F493}"/>
              </a:ext>
            </a:extLst>
          </p:cNvPr>
          <p:cNvSpPr>
            <a:spLocks noGrp="1"/>
          </p:cNvSpPr>
          <p:nvPr>
            <p:ph idx="1"/>
          </p:nvPr>
        </p:nvSpPr>
        <p:spPr>
          <a:xfrm>
            <a:off x="4877368" y="388253"/>
            <a:ext cx="2402663" cy="6162859"/>
          </a:xfrm>
        </p:spPr>
        <p:txBody>
          <a:bodyPr anchor="ctr">
            <a:normAutofit fontScale="92500" lnSpcReduction="20000"/>
          </a:bodyPr>
          <a:lstStyle/>
          <a:p>
            <a:pPr algn="just">
              <a:buFontTx/>
              <a:buChar char="-"/>
            </a:pPr>
            <a:r>
              <a:rPr lang="es-CL" sz="1700" dirty="0"/>
              <a:t>Andina </a:t>
            </a:r>
          </a:p>
          <a:p>
            <a:pPr algn="just">
              <a:buFontTx/>
              <a:buChar char="-"/>
            </a:pPr>
            <a:r>
              <a:rPr lang="es-CL" sz="1700" dirty="0"/>
              <a:t>Antucoya</a:t>
            </a:r>
          </a:p>
          <a:p>
            <a:pPr algn="just">
              <a:buFontTx/>
              <a:buChar char="-"/>
            </a:pPr>
            <a:r>
              <a:rPr lang="es-CL" sz="1700" dirty="0"/>
              <a:t>Candelaria </a:t>
            </a:r>
          </a:p>
          <a:p>
            <a:pPr algn="just">
              <a:buFontTx/>
              <a:buChar char="-"/>
            </a:pPr>
            <a:r>
              <a:rPr lang="es-CL" sz="1700" dirty="0"/>
              <a:t>Caserones</a:t>
            </a:r>
          </a:p>
          <a:p>
            <a:pPr algn="just">
              <a:buFontTx/>
              <a:buChar char="-"/>
            </a:pPr>
            <a:r>
              <a:rPr lang="es-CL" sz="1700" dirty="0"/>
              <a:t>Centinela</a:t>
            </a:r>
          </a:p>
          <a:p>
            <a:pPr algn="just">
              <a:buFontTx/>
              <a:buChar char="-"/>
            </a:pPr>
            <a:r>
              <a:rPr lang="es-CL" sz="1700" dirty="0"/>
              <a:t>Cerro Colorado</a:t>
            </a:r>
          </a:p>
          <a:p>
            <a:pPr algn="just">
              <a:buFontTx/>
              <a:buChar char="-"/>
            </a:pPr>
            <a:r>
              <a:rPr lang="es-CL" sz="1700" dirty="0"/>
              <a:t>Chuquicamata</a:t>
            </a:r>
          </a:p>
          <a:p>
            <a:pPr algn="just">
              <a:buFontTx/>
              <a:buChar char="-"/>
            </a:pPr>
            <a:r>
              <a:rPr lang="es-CL" sz="1700" dirty="0"/>
              <a:t>SQM</a:t>
            </a:r>
          </a:p>
          <a:p>
            <a:pPr algn="just">
              <a:buFontTx/>
              <a:buChar char="-"/>
            </a:pPr>
            <a:r>
              <a:rPr lang="es-CL" sz="1700" dirty="0"/>
              <a:t>El Abra</a:t>
            </a:r>
          </a:p>
          <a:p>
            <a:pPr algn="just">
              <a:buFontTx/>
              <a:buChar char="-"/>
            </a:pPr>
            <a:r>
              <a:rPr lang="es-CL" sz="1700" dirty="0"/>
              <a:t>El Soldado</a:t>
            </a:r>
          </a:p>
          <a:p>
            <a:pPr algn="just">
              <a:buFontTx/>
              <a:buChar char="-"/>
            </a:pPr>
            <a:r>
              <a:rPr lang="es-CL" sz="1700" dirty="0"/>
              <a:t>El Teniente </a:t>
            </a:r>
          </a:p>
          <a:p>
            <a:pPr algn="just">
              <a:buFontTx/>
              <a:buChar char="-"/>
            </a:pPr>
            <a:r>
              <a:rPr lang="es-CL" sz="1700" dirty="0"/>
              <a:t>Gabriela Mistral</a:t>
            </a:r>
          </a:p>
          <a:p>
            <a:pPr algn="just">
              <a:buFontTx/>
              <a:buChar char="-"/>
            </a:pPr>
            <a:r>
              <a:rPr lang="es-CL" sz="1700" dirty="0"/>
              <a:t>Los Bronces </a:t>
            </a:r>
          </a:p>
          <a:p>
            <a:pPr algn="just">
              <a:buFontTx/>
              <a:buChar char="-"/>
            </a:pPr>
            <a:r>
              <a:rPr lang="es-CL" sz="1700" dirty="0"/>
              <a:t>Los Pelambres </a:t>
            </a:r>
          </a:p>
          <a:p>
            <a:pPr algn="just">
              <a:buFontTx/>
              <a:buChar char="-"/>
            </a:pPr>
            <a:r>
              <a:rPr lang="es-CL" sz="1700" dirty="0"/>
              <a:t>El Peñón</a:t>
            </a:r>
          </a:p>
          <a:p>
            <a:pPr algn="just">
              <a:buFontTx/>
              <a:buChar char="-"/>
            </a:pPr>
            <a:r>
              <a:rPr lang="es-CL" sz="1700" dirty="0"/>
              <a:t>Ministro Hales </a:t>
            </a:r>
          </a:p>
          <a:p>
            <a:pPr algn="just">
              <a:buFontTx/>
              <a:buChar char="-"/>
            </a:pPr>
            <a:r>
              <a:rPr lang="es-CL" sz="1700" dirty="0"/>
              <a:t>Quebrada Blanca</a:t>
            </a:r>
          </a:p>
          <a:p>
            <a:pPr algn="just">
              <a:buFontTx/>
              <a:buChar char="-"/>
            </a:pPr>
            <a:r>
              <a:rPr lang="es-CL" sz="1700" dirty="0"/>
              <a:t>Radomiro Tomic</a:t>
            </a:r>
          </a:p>
          <a:p>
            <a:pPr algn="just">
              <a:buFontTx/>
              <a:buChar char="-"/>
            </a:pPr>
            <a:r>
              <a:rPr lang="es-CL" sz="1700" dirty="0"/>
              <a:t>Salvador</a:t>
            </a:r>
          </a:p>
          <a:p>
            <a:pPr algn="just">
              <a:buFontTx/>
              <a:buChar char="-"/>
            </a:pPr>
            <a:r>
              <a:rPr lang="es-CL" sz="1700" dirty="0"/>
              <a:t>Sierra Gorda</a:t>
            </a:r>
          </a:p>
          <a:p>
            <a:pPr algn="just">
              <a:buFontTx/>
              <a:buChar char="-"/>
            </a:pPr>
            <a:r>
              <a:rPr lang="es-CL" sz="1700" dirty="0"/>
              <a:t>Zaldívar</a:t>
            </a:r>
          </a:p>
          <a:p>
            <a:pPr algn="just">
              <a:buFontTx/>
              <a:buChar char="-"/>
            </a:pPr>
            <a:r>
              <a:rPr lang="es-CL" sz="1700" dirty="0"/>
              <a:t>Florida</a:t>
            </a:r>
          </a:p>
          <a:p>
            <a:pPr algn="just">
              <a:buFontTx/>
              <a:buChar char="-"/>
            </a:pPr>
            <a:r>
              <a:rPr lang="es-CL" sz="1700" dirty="0"/>
              <a:t>CMP</a:t>
            </a:r>
          </a:p>
        </p:txBody>
      </p:sp>
      <p:sp>
        <p:nvSpPr>
          <p:cNvPr id="4" name="Content Placeholder 2">
            <a:extLst>
              <a:ext uri="{FF2B5EF4-FFF2-40B4-BE49-F238E27FC236}">
                <a16:creationId xmlns:a16="http://schemas.microsoft.com/office/drawing/2014/main" id="{5D8D9411-2D93-CE85-A480-78158490A4A4}"/>
              </a:ext>
            </a:extLst>
          </p:cNvPr>
          <p:cNvSpPr txBox="1">
            <a:spLocks/>
          </p:cNvSpPr>
          <p:nvPr/>
        </p:nvSpPr>
        <p:spPr>
          <a:xfrm>
            <a:off x="6989885" y="388253"/>
            <a:ext cx="2042746" cy="6162859"/>
          </a:xfrm>
          <a:prstGeom prst="rect">
            <a:avLst/>
          </a:prstGeom>
        </p:spPr>
        <p:txBody>
          <a:bodyPr vert="horz" lIns="91440" tIns="45720" rIns="91440" bIns="45720" rtlCol="0" anchor="ctr">
            <a:norm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algn="just">
              <a:lnSpc>
                <a:spcPct val="80000"/>
              </a:lnSpc>
              <a:buFontTx/>
              <a:buChar char="-"/>
            </a:pPr>
            <a:r>
              <a:rPr lang="es-CL" sz="1600" dirty="0"/>
              <a:t>Polpaico</a:t>
            </a:r>
          </a:p>
          <a:p>
            <a:pPr algn="just">
              <a:lnSpc>
                <a:spcPct val="80000"/>
              </a:lnSpc>
              <a:buFontTx/>
              <a:buChar char="-"/>
            </a:pPr>
            <a:r>
              <a:rPr lang="es-CL" sz="1600" dirty="0" err="1"/>
              <a:t>Enami</a:t>
            </a:r>
            <a:endParaRPr lang="es-CL" sz="1600" dirty="0"/>
          </a:p>
          <a:p>
            <a:pPr algn="just">
              <a:lnSpc>
                <a:spcPct val="80000"/>
              </a:lnSpc>
              <a:buFontTx/>
              <a:buChar char="-"/>
            </a:pPr>
            <a:r>
              <a:rPr lang="es-CL" sz="1600" dirty="0"/>
              <a:t>Pirquineros</a:t>
            </a:r>
          </a:p>
          <a:p>
            <a:pPr algn="just">
              <a:lnSpc>
                <a:spcPct val="80000"/>
              </a:lnSpc>
              <a:buFontTx/>
              <a:buChar char="-"/>
            </a:pPr>
            <a:r>
              <a:rPr lang="es-CL" sz="1600" dirty="0"/>
              <a:t>Cenizas</a:t>
            </a:r>
          </a:p>
          <a:p>
            <a:pPr algn="just">
              <a:lnSpc>
                <a:spcPct val="80000"/>
              </a:lnSpc>
              <a:buFontTx/>
              <a:buChar char="-"/>
            </a:pPr>
            <a:r>
              <a:rPr lang="es-CL" sz="1600" dirty="0"/>
              <a:t>Super Sal Lobos</a:t>
            </a:r>
          </a:p>
          <a:p>
            <a:pPr algn="just">
              <a:lnSpc>
                <a:spcPct val="80000"/>
              </a:lnSpc>
              <a:buFontTx/>
              <a:buChar char="-"/>
            </a:pPr>
            <a:r>
              <a:rPr lang="es-CL" sz="1600" dirty="0"/>
              <a:t>Mantos Blancos</a:t>
            </a:r>
          </a:p>
          <a:p>
            <a:pPr algn="just">
              <a:lnSpc>
                <a:spcPct val="80000"/>
              </a:lnSpc>
              <a:buFontTx/>
              <a:buChar char="-"/>
            </a:pPr>
            <a:r>
              <a:rPr lang="es-CL" sz="1600" dirty="0"/>
              <a:t>Carola</a:t>
            </a:r>
          </a:p>
          <a:p>
            <a:pPr algn="just">
              <a:lnSpc>
                <a:spcPct val="80000"/>
              </a:lnSpc>
              <a:buFontTx/>
              <a:buChar char="-"/>
            </a:pPr>
            <a:r>
              <a:rPr lang="es-CL" sz="1600" dirty="0"/>
              <a:t>Carbón</a:t>
            </a:r>
          </a:p>
          <a:p>
            <a:pPr algn="just">
              <a:buFontTx/>
              <a:buChar char="-"/>
            </a:pPr>
            <a:endParaRPr lang="es-CL" sz="1700" dirty="0">
              <a:solidFill>
                <a:srgbClr val="FF0000"/>
              </a:solidFill>
            </a:endParaRPr>
          </a:p>
          <a:p>
            <a:pPr algn="just">
              <a:buFontTx/>
              <a:buChar char="-"/>
            </a:pPr>
            <a:endParaRPr lang="es-CL" sz="1700" dirty="0"/>
          </a:p>
        </p:txBody>
      </p:sp>
    </p:spTree>
    <p:extLst>
      <p:ext uri="{BB962C8B-B14F-4D97-AF65-F5344CB8AC3E}">
        <p14:creationId xmlns:p14="http://schemas.microsoft.com/office/powerpoint/2010/main" val="324917839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11596CF-C634-7853-04CF-BA9F2830ABD9}"/>
            </a:ext>
          </a:extLst>
        </p:cNvPr>
        <p:cNvGrpSpPr/>
        <p:nvPr/>
      </p:nvGrpSpPr>
      <p:grpSpPr>
        <a:xfrm>
          <a:off x="0" y="0"/>
          <a:ext cx="0" cy="0"/>
          <a:chOff x="0" y="0"/>
          <a:chExt cx="0" cy="0"/>
        </a:xfrm>
      </p:grpSpPr>
      <p:sp useBgFill="1">
        <p:nvSpPr>
          <p:cNvPr id="21" name="Rectangle 20">
            <a:extLst>
              <a:ext uri="{FF2B5EF4-FFF2-40B4-BE49-F238E27FC236}">
                <a16:creationId xmlns:a16="http://schemas.microsoft.com/office/drawing/2014/main" id="{756D6B92-8D45-0E37-277A-3C59EDC32DB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CB352389-E04A-1158-CF01-F114BF1B8A7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336136" y="1336710"/>
            <a:ext cx="6858000" cy="4184580"/>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24">
            <a:extLst>
              <a:ext uri="{FF2B5EF4-FFF2-40B4-BE49-F238E27FC236}">
                <a16:creationId xmlns:a16="http://schemas.microsoft.com/office/drawing/2014/main" id="{7663B789-80BF-5514-09E2-DE0AD6D37E7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088181" y="1092216"/>
            <a:ext cx="6346209" cy="4182060"/>
          </a:xfrm>
          <a:prstGeom prst="rect">
            <a:avLst/>
          </a:prstGeom>
          <a:gradFill>
            <a:gsLst>
              <a:gs pos="0">
                <a:srgbClr val="000000">
                  <a:alpha val="0"/>
                </a:srgbClr>
              </a:gs>
              <a:gs pos="99000">
                <a:schemeClr val="accent1">
                  <a:alpha val="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Rectangle 26">
            <a:extLst>
              <a:ext uri="{FF2B5EF4-FFF2-40B4-BE49-F238E27FC236}">
                <a16:creationId xmlns:a16="http://schemas.microsoft.com/office/drawing/2014/main" id="{253BD941-5B5E-3656-DBE0-4F0B26F0AC1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833933" y="3515977"/>
            <a:ext cx="2501979" cy="4182060"/>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4" name="Rectangle 28">
            <a:extLst>
              <a:ext uri="{FF2B5EF4-FFF2-40B4-BE49-F238E27FC236}">
                <a16:creationId xmlns:a16="http://schemas.microsoft.com/office/drawing/2014/main" id="{F63F5D2F-BBAF-B6DE-6F91-AA08B0F97EC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176002" y="1496845"/>
            <a:ext cx="6858001" cy="3864309"/>
          </a:xfrm>
          <a:prstGeom prst="rect">
            <a:avLst/>
          </a:prstGeom>
          <a:gradFill>
            <a:gsLst>
              <a:gs pos="0">
                <a:srgbClr val="000000">
                  <a:alpha val="0"/>
                </a:srgbClr>
              </a:gs>
              <a:gs pos="99000">
                <a:schemeClr val="accent1">
                  <a:alpha val="11000"/>
                </a:scheme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Oval 30">
            <a:extLst>
              <a:ext uri="{FF2B5EF4-FFF2-40B4-BE49-F238E27FC236}">
                <a16:creationId xmlns:a16="http://schemas.microsoft.com/office/drawing/2014/main" id="{13EFFB49-66F0-4F73-17E0-D3CAD2925B0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6097846">
            <a:off x="74277" y="1668285"/>
            <a:ext cx="4318303" cy="3238727"/>
          </a:xfrm>
          <a:prstGeom prst="ellipse">
            <a:avLst/>
          </a:prstGeom>
          <a:gradFill>
            <a:gsLst>
              <a:gs pos="39000">
                <a:schemeClr val="accent1">
                  <a:alpha val="0"/>
                </a:schemeClr>
              </a:gs>
              <a:gs pos="100000">
                <a:schemeClr val="accent1">
                  <a:lumMod val="60000"/>
                  <a:lumOff val="40000"/>
                  <a:alpha val="15000"/>
                </a:schemeClr>
              </a:gs>
            </a:gsLst>
            <a:lin ang="17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A388CAF2-9328-3533-9397-53B99B1618EC}"/>
              </a:ext>
            </a:extLst>
          </p:cNvPr>
          <p:cNvSpPr>
            <a:spLocks noGrp="1"/>
          </p:cNvSpPr>
          <p:nvPr>
            <p:ph type="title"/>
          </p:nvPr>
        </p:nvSpPr>
        <p:spPr>
          <a:xfrm>
            <a:off x="471895" y="2775638"/>
            <a:ext cx="3172575" cy="3362780"/>
          </a:xfrm>
        </p:spPr>
        <p:txBody>
          <a:bodyPr anchor="b">
            <a:normAutofit fontScale="90000"/>
          </a:bodyPr>
          <a:lstStyle/>
          <a:p>
            <a:pPr algn="r"/>
            <a:r>
              <a:rPr lang="es-CL" sz="3500" dirty="0">
                <a:solidFill>
                  <a:srgbClr val="FFFFFF"/>
                </a:solidFill>
              </a:rPr>
              <a:t>II) ¿Por qué es importante la negociación ramal para la minería?</a:t>
            </a:r>
            <a:br>
              <a:rPr lang="es-CL" sz="3500" dirty="0">
                <a:solidFill>
                  <a:srgbClr val="FFFFFF"/>
                </a:solidFill>
              </a:rPr>
            </a:br>
            <a:br>
              <a:rPr lang="es-CL" sz="3500" dirty="0">
                <a:solidFill>
                  <a:srgbClr val="FFFFFF"/>
                </a:solidFill>
              </a:rPr>
            </a:br>
            <a:r>
              <a:rPr lang="es-CL" sz="3100" dirty="0">
                <a:solidFill>
                  <a:srgbClr val="FFFFFF"/>
                </a:solidFill>
              </a:rPr>
              <a:t>Síntesis a partir de diversos encuentros realizados en regiones mineras sobre Negociación Ramal</a:t>
            </a:r>
            <a:endParaRPr lang="es-CL" sz="2000" dirty="0">
              <a:solidFill>
                <a:srgbClr val="FFFFFF"/>
              </a:solidFill>
            </a:endParaRPr>
          </a:p>
        </p:txBody>
      </p:sp>
      <p:sp>
        <p:nvSpPr>
          <p:cNvPr id="3" name="Content Placeholder 2">
            <a:extLst>
              <a:ext uri="{FF2B5EF4-FFF2-40B4-BE49-F238E27FC236}">
                <a16:creationId xmlns:a16="http://schemas.microsoft.com/office/drawing/2014/main" id="{C31BD787-CE28-686F-447B-9D1223F95817}"/>
              </a:ext>
            </a:extLst>
          </p:cNvPr>
          <p:cNvSpPr>
            <a:spLocks noGrp="1"/>
          </p:cNvSpPr>
          <p:nvPr>
            <p:ph idx="1"/>
          </p:nvPr>
        </p:nvSpPr>
        <p:spPr>
          <a:xfrm>
            <a:off x="4877368" y="388253"/>
            <a:ext cx="3646835" cy="6162859"/>
          </a:xfrm>
        </p:spPr>
        <p:txBody>
          <a:bodyPr anchor="ctr">
            <a:normAutofit fontScale="92500" lnSpcReduction="10000"/>
          </a:bodyPr>
          <a:lstStyle/>
          <a:p>
            <a:pPr algn="just"/>
            <a:r>
              <a:rPr lang="es-CL" sz="1800" dirty="0"/>
              <a:t>Nivelación hacia arriba de estándares </a:t>
            </a:r>
            <a:r>
              <a:rPr lang="es-ES" sz="1800" dirty="0"/>
              <a:t>de contratación y prestaciones entre segmentos productivos como </a:t>
            </a:r>
            <a:r>
              <a:rPr lang="es-ES" sz="1800" dirty="0" err="1"/>
              <a:t>pirquinería</a:t>
            </a:r>
            <a:r>
              <a:rPr lang="es-ES" sz="1800" dirty="0"/>
              <a:t>, pequeña, mediana y gran minería.</a:t>
            </a:r>
          </a:p>
          <a:p>
            <a:pPr algn="just"/>
            <a:endParaRPr lang="es-ES" sz="1800" dirty="0"/>
          </a:p>
          <a:p>
            <a:pPr algn="just"/>
            <a:r>
              <a:rPr lang="es-ES" sz="1800" dirty="0"/>
              <a:t>Nivelación y estandarización de contratación y prestaciones entre contratados y subcontratados.</a:t>
            </a:r>
          </a:p>
          <a:p>
            <a:pPr algn="just"/>
            <a:endParaRPr lang="es-ES" sz="1800" dirty="0"/>
          </a:p>
          <a:p>
            <a:pPr algn="just"/>
            <a:r>
              <a:rPr lang="es-ES" sz="1800" dirty="0"/>
              <a:t>Corrección de la subcontratación y sus implicancias negativas.</a:t>
            </a:r>
          </a:p>
          <a:p>
            <a:pPr algn="just"/>
            <a:endParaRPr lang="es-ES" sz="1800" dirty="0"/>
          </a:p>
          <a:p>
            <a:pPr algn="just"/>
            <a:r>
              <a:rPr lang="es-ES" sz="1800" dirty="0"/>
              <a:t>Permite considerar a los trabajadores de las empresas de servicios transitorios y mejorar sus condiciones.</a:t>
            </a:r>
          </a:p>
          <a:p>
            <a:pPr algn="just"/>
            <a:endParaRPr lang="es-ES" sz="1800" dirty="0"/>
          </a:p>
          <a:p>
            <a:pPr algn="just"/>
            <a:r>
              <a:rPr lang="es-ES" sz="1800" dirty="0"/>
              <a:t>En suma, la negociación colectiva multinivel es una oportunidad para contar con pisos mínimos en el sector de la minería.</a:t>
            </a:r>
            <a:endParaRPr lang="es-CL" sz="1800" dirty="0"/>
          </a:p>
        </p:txBody>
      </p:sp>
    </p:spTree>
    <p:extLst>
      <p:ext uri="{BB962C8B-B14F-4D97-AF65-F5344CB8AC3E}">
        <p14:creationId xmlns:p14="http://schemas.microsoft.com/office/powerpoint/2010/main" val="407803886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9EACAAF7-13D9-D631-0CCF-0BA23A61693A}"/>
            </a:ext>
          </a:extLst>
        </p:cNvPr>
        <p:cNvGrpSpPr/>
        <p:nvPr/>
      </p:nvGrpSpPr>
      <p:grpSpPr>
        <a:xfrm>
          <a:off x="0" y="0"/>
          <a:ext cx="0" cy="0"/>
          <a:chOff x="0" y="0"/>
          <a:chExt cx="0" cy="0"/>
        </a:xfrm>
      </p:grpSpPr>
      <p:sp useBgFill="1">
        <p:nvSpPr>
          <p:cNvPr id="21" name="Rectangle 20">
            <a:extLst>
              <a:ext uri="{FF2B5EF4-FFF2-40B4-BE49-F238E27FC236}">
                <a16:creationId xmlns:a16="http://schemas.microsoft.com/office/drawing/2014/main" id="{9FA97660-C7B7-714A-32E0-9C83620EB01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DAD4B207-3B9D-CD33-1DF1-05CA63DB631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336136" y="1336710"/>
            <a:ext cx="6858000" cy="4184580"/>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24">
            <a:extLst>
              <a:ext uri="{FF2B5EF4-FFF2-40B4-BE49-F238E27FC236}">
                <a16:creationId xmlns:a16="http://schemas.microsoft.com/office/drawing/2014/main" id="{95E01F11-841E-B4DE-0ED3-8B0E6450E92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088181" y="1092216"/>
            <a:ext cx="6346209" cy="4182060"/>
          </a:xfrm>
          <a:prstGeom prst="rect">
            <a:avLst/>
          </a:prstGeom>
          <a:gradFill>
            <a:gsLst>
              <a:gs pos="0">
                <a:srgbClr val="000000">
                  <a:alpha val="0"/>
                </a:srgbClr>
              </a:gs>
              <a:gs pos="99000">
                <a:schemeClr val="accent1">
                  <a:alpha val="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Rectangle 26">
            <a:extLst>
              <a:ext uri="{FF2B5EF4-FFF2-40B4-BE49-F238E27FC236}">
                <a16:creationId xmlns:a16="http://schemas.microsoft.com/office/drawing/2014/main" id="{9546D729-5564-1134-CD3D-BC3E4BB382B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833933" y="3515977"/>
            <a:ext cx="2501979" cy="4182060"/>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4" name="Rectangle 28">
            <a:extLst>
              <a:ext uri="{FF2B5EF4-FFF2-40B4-BE49-F238E27FC236}">
                <a16:creationId xmlns:a16="http://schemas.microsoft.com/office/drawing/2014/main" id="{28F3425C-6562-B3AF-452C-6F605958ECF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176002" y="1496845"/>
            <a:ext cx="6858001" cy="3864309"/>
          </a:xfrm>
          <a:prstGeom prst="rect">
            <a:avLst/>
          </a:prstGeom>
          <a:gradFill>
            <a:gsLst>
              <a:gs pos="0">
                <a:srgbClr val="000000">
                  <a:alpha val="0"/>
                </a:srgbClr>
              </a:gs>
              <a:gs pos="99000">
                <a:schemeClr val="accent1">
                  <a:alpha val="11000"/>
                </a:scheme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Oval 30">
            <a:extLst>
              <a:ext uri="{FF2B5EF4-FFF2-40B4-BE49-F238E27FC236}">
                <a16:creationId xmlns:a16="http://schemas.microsoft.com/office/drawing/2014/main" id="{F3DBF6A1-CD58-393B-CCE3-6B7CC884B65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6097846">
            <a:off x="74277" y="1668285"/>
            <a:ext cx="4318303" cy="3238727"/>
          </a:xfrm>
          <a:prstGeom prst="ellipse">
            <a:avLst/>
          </a:prstGeom>
          <a:gradFill>
            <a:gsLst>
              <a:gs pos="39000">
                <a:schemeClr val="accent1">
                  <a:alpha val="0"/>
                </a:schemeClr>
              </a:gs>
              <a:gs pos="100000">
                <a:schemeClr val="accent1">
                  <a:lumMod val="60000"/>
                  <a:lumOff val="40000"/>
                  <a:alpha val="15000"/>
                </a:schemeClr>
              </a:gs>
            </a:gsLst>
            <a:lin ang="17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5F17EF54-FA99-3C98-6C7B-427F37FCFEA2}"/>
              </a:ext>
            </a:extLst>
          </p:cNvPr>
          <p:cNvSpPr>
            <a:spLocks noGrp="1"/>
          </p:cNvSpPr>
          <p:nvPr>
            <p:ph type="title"/>
          </p:nvPr>
        </p:nvSpPr>
        <p:spPr>
          <a:xfrm>
            <a:off x="498634" y="388253"/>
            <a:ext cx="3172575" cy="3362780"/>
          </a:xfrm>
        </p:spPr>
        <p:txBody>
          <a:bodyPr anchor="b">
            <a:normAutofit/>
          </a:bodyPr>
          <a:lstStyle/>
          <a:p>
            <a:pPr algn="r"/>
            <a:r>
              <a:rPr lang="es-CL" sz="3500" dirty="0">
                <a:solidFill>
                  <a:srgbClr val="FFFFFF"/>
                </a:solidFill>
              </a:rPr>
              <a:t>¿Por qué es importante la negociación ramal para la minería?</a:t>
            </a:r>
            <a:endParaRPr lang="es-CL" sz="2000" dirty="0">
              <a:solidFill>
                <a:srgbClr val="FFFFFF"/>
              </a:solidFill>
            </a:endParaRPr>
          </a:p>
        </p:txBody>
      </p:sp>
      <p:sp>
        <p:nvSpPr>
          <p:cNvPr id="3" name="Content Placeholder 2">
            <a:extLst>
              <a:ext uri="{FF2B5EF4-FFF2-40B4-BE49-F238E27FC236}">
                <a16:creationId xmlns:a16="http://schemas.microsoft.com/office/drawing/2014/main" id="{C83D3343-DB50-9D60-2F3C-3DD93DD9644A}"/>
              </a:ext>
            </a:extLst>
          </p:cNvPr>
          <p:cNvSpPr>
            <a:spLocks noGrp="1"/>
          </p:cNvSpPr>
          <p:nvPr>
            <p:ph idx="1"/>
          </p:nvPr>
        </p:nvSpPr>
        <p:spPr>
          <a:xfrm>
            <a:off x="4889166" y="669603"/>
            <a:ext cx="3646835" cy="6162859"/>
          </a:xfrm>
        </p:spPr>
        <p:txBody>
          <a:bodyPr anchor="ctr">
            <a:normAutofit fontScale="92500" lnSpcReduction="10000"/>
          </a:bodyPr>
          <a:lstStyle/>
          <a:p>
            <a:pPr marL="0" indent="0" algn="just">
              <a:buNone/>
            </a:pPr>
            <a:r>
              <a:rPr lang="es-ES" sz="1900" b="1" dirty="0"/>
              <a:t>La Negociación Colectiva Multinivel o Ramal permite abordar materias importantes para el sector:</a:t>
            </a:r>
          </a:p>
          <a:p>
            <a:pPr marL="0" indent="0" algn="just">
              <a:buNone/>
            </a:pPr>
            <a:endParaRPr lang="es-ES" sz="1700" b="1" dirty="0"/>
          </a:p>
          <a:p>
            <a:pPr algn="just"/>
            <a:r>
              <a:rPr lang="es-ES" sz="1900" dirty="0"/>
              <a:t>Jornadas Excepcionales y estructura de jornada de trabajo.</a:t>
            </a:r>
          </a:p>
          <a:p>
            <a:pPr algn="just"/>
            <a:endParaRPr lang="es-ES" sz="1900" dirty="0"/>
          </a:p>
          <a:p>
            <a:pPr algn="just"/>
            <a:r>
              <a:rPr lang="es-ES" sz="1900" dirty="0"/>
              <a:t>Transición Justa: reconversión laboral, capacitación permanente.</a:t>
            </a:r>
          </a:p>
          <a:p>
            <a:pPr algn="just"/>
            <a:endParaRPr lang="es-ES" sz="1900" dirty="0"/>
          </a:p>
          <a:p>
            <a:pPr algn="just"/>
            <a:r>
              <a:rPr lang="es-ES" sz="1900" dirty="0"/>
              <a:t>En la misma línea, capacitaciones y certificaciones laborales adecuadas para la minería en el contexto de un mundo del trabajo cambiante.</a:t>
            </a:r>
          </a:p>
          <a:p>
            <a:pPr algn="just"/>
            <a:endParaRPr lang="es-ES" sz="1900" dirty="0"/>
          </a:p>
          <a:p>
            <a:pPr algn="just"/>
            <a:r>
              <a:rPr lang="es-ES" sz="1900" dirty="0"/>
              <a:t>Salud y Seguridad.</a:t>
            </a:r>
          </a:p>
          <a:p>
            <a:pPr algn="just"/>
            <a:endParaRPr lang="es-ES" sz="1900" dirty="0"/>
          </a:p>
          <a:p>
            <a:pPr algn="just"/>
            <a:r>
              <a:rPr lang="es-ES" sz="1900" dirty="0"/>
              <a:t>Estándares de Campamentos y Formatos de Habitabilidad.</a:t>
            </a:r>
          </a:p>
          <a:p>
            <a:pPr algn="just"/>
            <a:endParaRPr lang="es-ES" sz="1800" dirty="0"/>
          </a:p>
          <a:p>
            <a:pPr algn="just"/>
            <a:endParaRPr lang="es-ES" sz="1800" dirty="0"/>
          </a:p>
          <a:p>
            <a:pPr algn="just"/>
            <a:endParaRPr lang="es-CL" sz="1800" dirty="0"/>
          </a:p>
        </p:txBody>
      </p:sp>
    </p:spTree>
    <p:extLst>
      <p:ext uri="{BB962C8B-B14F-4D97-AF65-F5344CB8AC3E}">
        <p14:creationId xmlns:p14="http://schemas.microsoft.com/office/powerpoint/2010/main" val="36609222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FE303955-2253-65A8-54E7-D84CEFBBA8C4}"/>
            </a:ext>
          </a:extLst>
        </p:cNvPr>
        <p:cNvGrpSpPr/>
        <p:nvPr/>
      </p:nvGrpSpPr>
      <p:grpSpPr>
        <a:xfrm>
          <a:off x="0" y="0"/>
          <a:ext cx="0" cy="0"/>
          <a:chOff x="0" y="0"/>
          <a:chExt cx="0" cy="0"/>
        </a:xfrm>
      </p:grpSpPr>
      <p:sp useBgFill="1">
        <p:nvSpPr>
          <p:cNvPr id="21" name="Rectangle 20">
            <a:extLst>
              <a:ext uri="{FF2B5EF4-FFF2-40B4-BE49-F238E27FC236}">
                <a16:creationId xmlns:a16="http://schemas.microsoft.com/office/drawing/2014/main" id="{1ECEC63C-C3F2-F115-41E5-E279FEE8B54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A1D4F228-4C38-6BDF-DE04-9DD21DC86E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336136" y="1336710"/>
            <a:ext cx="6858000" cy="4184580"/>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24">
            <a:extLst>
              <a:ext uri="{FF2B5EF4-FFF2-40B4-BE49-F238E27FC236}">
                <a16:creationId xmlns:a16="http://schemas.microsoft.com/office/drawing/2014/main" id="{20AD4EA1-D98C-12C4-C2F9-4012F3A073A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088181" y="1092216"/>
            <a:ext cx="6346209" cy="4182060"/>
          </a:xfrm>
          <a:prstGeom prst="rect">
            <a:avLst/>
          </a:prstGeom>
          <a:gradFill>
            <a:gsLst>
              <a:gs pos="0">
                <a:srgbClr val="000000">
                  <a:alpha val="0"/>
                </a:srgbClr>
              </a:gs>
              <a:gs pos="99000">
                <a:schemeClr val="accent1">
                  <a:alpha val="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Rectangle 26">
            <a:extLst>
              <a:ext uri="{FF2B5EF4-FFF2-40B4-BE49-F238E27FC236}">
                <a16:creationId xmlns:a16="http://schemas.microsoft.com/office/drawing/2014/main" id="{E21174C2-64C0-59F6-3316-A0DDCCD4D7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833933" y="3515977"/>
            <a:ext cx="2501979" cy="4182060"/>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4" name="Rectangle 28">
            <a:extLst>
              <a:ext uri="{FF2B5EF4-FFF2-40B4-BE49-F238E27FC236}">
                <a16:creationId xmlns:a16="http://schemas.microsoft.com/office/drawing/2014/main" id="{6C27A862-78E9-9A07-1108-61FB2B0EB03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176002" y="1496845"/>
            <a:ext cx="6858001" cy="3864309"/>
          </a:xfrm>
          <a:prstGeom prst="rect">
            <a:avLst/>
          </a:prstGeom>
          <a:gradFill>
            <a:gsLst>
              <a:gs pos="0">
                <a:srgbClr val="000000">
                  <a:alpha val="0"/>
                </a:srgbClr>
              </a:gs>
              <a:gs pos="99000">
                <a:schemeClr val="accent1">
                  <a:alpha val="11000"/>
                </a:scheme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Oval 30">
            <a:extLst>
              <a:ext uri="{FF2B5EF4-FFF2-40B4-BE49-F238E27FC236}">
                <a16:creationId xmlns:a16="http://schemas.microsoft.com/office/drawing/2014/main" id="{2112607E-9169-D9D1-6657-3F226FACEA7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6097846">
            <a:off x="74277" y="1668285"/>
            <a:ext cx="4318303" cy="3238727"/>
          </a:xfrm>
          <a:prstGeom prst="ellipse">
            <a:avLst/>
          </a:prstGeom>
          <a:gradFill>
            <a:gsLst>
              <a:gs pos="39000">
                <a:schemeClr val="accent1">
                  <a:alpha val="0"/>
                </a:schemeClr>
              </a:gs>
              <a:gs pos="100000">
                <a:schemeClr val="accent1">
                  <a:lumMod val="60000"/>
                  <a:lumOff val="40000"/>
                  <a:alpha val="15000"/>
                </a:schemeClr>
              </a:gs>
            </a:gsLst>
            <a:lin ang="17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1D4995A1-1EF2-D3AC-6697-79524FFCD55D}"/>
              </a:ext>
            </a:extLst>
          </p:cNvPr>
          <p:cNvSpPr>
            <a:spLocks noGrp="1"/>
          </p:cNvSpPr>
          <p:nvPr>
            <p:ph type="title"/>
          </p:nvPr>
        </p:nvSpPr>
        <p:spPr>
          <a:xfrm>
            <a:off x="498634" y="388253"/>
            <a:ext cx="3172575" cy="3362780"/>
          </a:xfrm>
        </p:spPr>
        <p:txBody>
          <a:bodyPr anchor="b">
            <a:normAutofit/>
          </a:bodyPr>
          <a:lstStyle/>
          <a:p>
            <a:pPr algn="r"/>
            <a:r>
              <a:rPr lang="es-CL" sz="3500" dirty="0">
                <a:solidFill>
                  <a:srgbClr val="FFFFFF"/>
                </a:solidFill>
              </a:rPr>
              <a:t>¿Por qué es importante la negociación ramal para la minería?</a:t>
            </a:r>
            <a:endParaRPr lang="es-CL" sz="2000" dirty="0">
              <a:solidFill>
                <a:srgbClr val="FFFFFF"/>
              </a:solidFill>
            </a:endParaRPr>
          </a:p>
        </p:txBody>
      </p:sp>
      <p:sp>
        <p:nvSpPr>
          <p:cNvPr id="3" name="Content Placeholder 2">
            <a:extLst>
              <a:ext uri="{FF2B5EF4-FFF2-40B4-BE49-F238E27FC236}">
                <a16:creationId xmlns:a16="http://schemas.microsoft.com/office/drawing/2014/main" id="{71F868FC-8245-8100-C532-2D16EF89AA13}"/>
              </a:ext>
            </a:extLst>
          </p:cNvPr>
          <p:cNvSpPr>
            <a:spLocks noGrp="1"/>
          </p:cNvSpPr>
          <p:nvPr>
            <p:ph idx="1"/>
          </p:nvPr>
        </p:nvSpPr>
        <p:spPr>
          <a:xfrm>
            <a:off x="4889166" y="669603"/>
            <a:ext cx="3646835" cy="6162859"/>
          </a:xfrm>
        </p:spPr>
        <p:txBody>
          <a:bodyPr anchor="ctr">
            <a:normAutofit/>
          </a:bodyPr>
          <a:lstStyle/>
          <a:p>
            <a:pPr marL="0" indent="0" algn="just">
              <a:buNone/>
            </a:pPr>
            <a:endParaRPr lang="es-ES" sz="1700" b="1" dirty="0"/>
          </a:p>
          <a:p>
            <a:pPr algn="just"/>
            <a:r>
              <a:rPr lang="es-ES" sz="2000" dirty="0"/>
              <a:t>También permite abordar condiciones mínimas en habitabilidad: campamentos, alimentación, traslados hacia y desde faena (condiciones y tiempos).</a:t>
            </a:r>
            <a:br>
              <a:rPr lang="es-ES" sz="2000" dirty="0"/>
            </a:br>
            <a:endParaRPr lang="es-ES" sz="2000" dirty="0"/>
          </a:p>
          <a:p>
            <a:pPr algn="just"/>
            <a:r>
              <a:rPr lang="es-ES" sz="2000" dirty="0"/>
              <a:t>Condiciones mínimas en materia de riesgos psicosociales.</a:t>
            </a:r>
            <a:br>
              <a:rPr lang="es-ES" sz="2000" dirty="0"/>
            </a:br>
            <a:br>
              <a:rPr lang="es-ES" sz="2000" dirty="0"/>
            </a:br>
            <a:r>
              <a:rPr lang="es-ES" sz="2000" dirty="0"/>
              <a:t>Mínimos de trabajo decente: pisos salariales, vacaciones, seguridad social, trabajo pesado, y en el resto de las dimensiones comprendidas en el concepto de trabajo decente acuñado por OIT.</a:t>
            </a:r>
          </a:p>
          <a:p>
            <a:pPr algn="just"/>
            <a:endParaRPr lang="es-ES" sz="2000" dirty="0"/>
          </a:p>
          <a:p>
            <a:pPr algn="just"/>
            <a:endParaRPr lang="es-ES" sz="1800" dirty="0"/>
          </a:p>
          <a:p>
            <a:pPr algn="just"/>
            <a:endParaRPr lang="es-ES" sz="1800" dirty="0"/>
          </a:p>
          <a:p>
            <a:pPr algn="just"/>
            <a:endParaRPr lang="es-CL" sz="1800" dirty="0"/>
          </a:p>
        </p:txBody>
      </p:sp>
    </p:spTree>
    <p:extLst>
      <p:ext uri="{BB962C8B-B14F-4D97-AF65-F5344CB8AC3E}">
        <p14:creationId xmlns:p14="http://schemas.microsoft.com/office/powerpoint/2010/main" val="411365610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E893471F-76DA-D5FC-D52C-1231488560B0}"/>
            </a:ext>
          </a:extLst>
        </p:cNvPr>
        <p:cNvGrpSpPr/>
        <p:nvPr/>
      </p:nvGrpSpPr>
      <p:grpSpPr>
        <a:xfrm>
          <a:off x="0" y="0"/>
          <a:ext cx="0" cy="0"/>
          <a:chOff x="0" y="0"/>
          <a:chExt cx="0" cy="0"/>
        </a:xfrm>
      </p:grpSpPr>
      <p:sp useBgFill="1">
        <p:nvSpPr>
          <p:cNvPr id="21" name="Rectangle 20">
            <a:extLst>
              <a:ext uri="{FF2B5EF4-FFF2-40B4-BE49-F238E27FC236}">
                <a16:creationId xmlns:a16="http://schemas.microsoft.com/office/drawing/2014/main" id="{4FA30BFC-C040-52BF-E9E4-4E220103EEB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2984E75F-6900-9C98-C7AB-375A1C1F7A8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336136" y="1336710"/>
            <a:ext cx="6858000" cy="4184580"/>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24">
            <a:extLst>
              <a:ext uri="{FF2B5EF4-FFF2-40B4-BE49-F238E27FC236}">
                <a16:creationId xmlns:a16="http://schemas.microsoft.com/office/drawing/2014/main" id="{908DA899-3907-5752-B151-792D65BCBFC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088181" y="1092216"/>
            <a:ext cx="6346209" cy="4182060"/>
          </a:xfrm>
          <a:prstGeom prst="rect">
            <a:avLst/>
          </a:prstGeom>
          <a:gradFill>
            <a:gsLst>
              <a:gs pos="0">
                <a:srgbClr val="000000">
                  <a:alpha val="0"/>
                </a:srgbClr>
              </a:gs>
              <a:gs pos="99000">
                <a:schemeClr val="accent1">
                  <a:alpha val="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Rectangle 26">
            <a:extLst>
              <a:ext uri="{FF2B5EF4-FFF2-40B4-BE49-F238E27FC236}">
                <a16:creationId xmlns:a16="http://schemas.microsoft.com/office/drawing/2014/main" id="{29DA5842-910C-DFC6-CE36-3AD49D82A90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833933" y="3515977"/>
            <a:ext cx="2501979" cy="4182060"/>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4" name="Rectangle 28">
            <a:extLst>
              <a:ext uri="{FF2B5EF4-FFF2-40B4-BE49-F238E27FC236}">
                <a16:creationId xmlns:a16="http://schemas.microsoft.com/office/drawing/2014/main" id="{D3B7EDD9-D3AB-C02A-38AD-41BE230E26E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176002" y="1496845"/>
            <a:ext cx="6858001" cy="3864309"/>
          </a:xfrm>
          <a:prstGeom prst="rect">
            <a:avLst/>
          </a:prstGeom>
          <a:gradFill>
            <a:gsLst>
              <a:gs pos="0">
                <a:srgbClr val="000000">
                  <a:alpha val="0"/>
                </a:srgbClr>
              </a:gs>
              <a:gs pos="99000">
                <a:schemeClr val="accent1">
                  <a:alpha val="11000"/>
                </a:scheme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Oval 30">
            <a:extLst>
              <a:ext uri="{FF2B5EF4-FFF2-40B4-BE49-F238E27FC236}">
                <a16:creationId xmlns:a16="http://schemas.microsoft.com/office/drawing/2014/main" id="{36055FC6-D87D-C020-0698-889933E646B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6097846">
            <a:off x="74277" y="1668285"/>
            <a:ext cx="4318303" cy="3238727"/>
          </a:xfrm>
          <a:prstGeom prst="ellipse">
            <a:avLst/>
          </a:prstGeom>
          <a:gradFill>
            <a:gsLst>
              <a:gs pos="39000">
                <a:schemeClr val="accent1">
                  <a:alpha val="0"/>
                </a:schemeClr>
              </a:gs>
              <a:gs pos="100000">
                <a:schemeClr val="accent1">
                  <a:lumMod val="60000"/>
                  <a:lumOff val="40000"/>
                  <a:alpha val="15000"/>
                </a:schemeClr>
              </a:gs>
            </a:gsLst>
            <a:lin ang="17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6BB9C66B-3A58-0988-05A7-D876A97E1FCE}"/>
              </a:ext>
            </a:extLst>
          </p:cNvPr>
          <p:cNvSpPr>
            <a:spLocks noGrp="1"/>
          </p:cNvSpPr>
          <p:nvPr>
            <p:ph type="title"/>
          </p:nvPr>
        </p:nvSpPr>
        <p:spPr>
          <a:xfrm>
            <a:off x="498634" y="388253"/>
            <a:ext cx="3172575" cy="3362780"/>
          </a:xfrm>
        </p:spPr>
        <p:txBody>
          <a:bodyPr anchor="b">
            <a:normAutofit/>
          </a:bodyPr>
          <a:lstStyle/>
          <a:p>
            <a:pPr algn="r"/>
            <a:r>
              <a:rPr lang="es-CL" sz="3500" dirty="0">
                <a:solidFill>
                  <a:srgbClr val="FFFFFF"/>
                </a:solidFill>
              </a:rPr>
              <a:t>III) Experiencias exitosas en materia de diálogo social </a:t>
            </a:r>
          </a:p>
        </p:txBody>
      </p:sp>
      <p:sp>
        <p:nvSpPr>
          <p:cNvPr id="3" name="Content Placeholder 2">
            <a:extLst>
              <a:ext uri="{FF2B5EF4-FFF2-40B4-BE49-F238E27FC236}">
                <a16:creationId xmlns:a16="http://schemas.microsoft.com/office/drawing/2014/main" id="{33465997-FA8E-DAD9-2B32-CF7D0F6EA8B0}"/>
              </a:ext>
            </a:extLst>
          </p:cNvPr>
          <p:cNvSpPr>
            <a:spLocks noGrp="1"/>
          </p:cNvSpPr>
          <p:nvPr>
            <p:ph idx="1"/>
          </p:nvPr>
        </p:nvSpPr>
        <p:spPr>
          <a:xfrm>
            <a:off x="4841159" y="1032804"/>
            <a:ext cx="3646835" cy="6162859"/>
          </a:xfrm>
        </p:spPr>
        <p:txBody>
          <a:bodyPr anchor="ctr">
            <a:normAutofit lnSpcReduction="10000"/>
          </a:bodyPr>
          <a:lstStyle/>
          <a:p>
            <a:pPr algn="just"/>
            <a:r>
              <a:rPr lang="es-ES" sz="1700" dirty="0"/>
              <a:t>La CTMIN ha logrado llegar a acuerdos significativos en la minería. Por ejemplo, el acuerdo para adaptar la ley de 40 horas a las Jornadas Excepcionales (7x7, 4x4), sin afectar la continuidad operacional.</a:t>
            </a:r>
          </a:p>
          <a:p>
            <a:pPr algn="just"/>
            <a:endParaRPr lang="es-ES" sz="1700" dirty="0"/>
          </a:p>
          <a:p>
            <a:pPr algn="just"/>
            <a:r>
              <a:rPr lang="es-ES" sz="1700" dirty="0"/>
              <a:t>Desde 2024, CTMIN participa de la Comisión Sectorial Minera del Consejo Superior Laboral. Esta Comisión tripartita está integrada por los ministerios de Trabajo, Minería y Economía; y por las organizaciones más representativas de empleadoras/es (Consejo Minero, SONAMI y APRIMIN).</a:t>
            </a:r>
          </a:p>
          <a:p>
            <a:pPr algn="just"/>
            <a:endParaRPr lang="es-ES" sz="1700" dirty="0"/>
          </a:p>
          <a:p>
            <a:pPr algn="just"/>
            <a:r>
              <a:rPr lang="es-ES" sz="1700" dirty="0"/>
              <a:t>Gracias al trabajo tripartito de la Comisión, reflejo del diálogo social, se han alcanzado acuerdos importantes en materias de seguridad y salud para el sector.  </a:t>
            </a:r>
          </a:p>
          <a:p>
            <a:pPr algn="just"/>
            <a:endParaRPr lang="es-ES" sz="2000" dirty="0"/>
          </a:p>
          <a:p>
            <a:pPr algn="just"/>
            <a:endParaRPr lang="es-ES" sz="1800" dirty="0"/>
          </a:p>
          <a:p>
            <a:pPr algn="just"/>
            <a:endParaRPr lang="es-ES" sz="1800" dirty="0"/>
          </a:p>
          <a:p>
            <a:pPr algn="just"/>
            <a:endParaRPr lang="es-CL" sz="1800" dirty="0"/>
          </a:p>
        </p:txBody>
      </p:sp>
    </p:spTree>
    <p:extLst>
      <p:ext uri="{BB962C8B-B14F-4D97-AF65-F5344CB8AC3E}">
        <p14:creationId xmlns:p14="http://schemas.microsoft.com/office/powerpoint/2010/main" val="288597968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B2A41FA7-A37E-D088-BDD1-0084ECB0EE15}"/>
            </a:ext>
          </a:extLst>
        </p:cNvPr>
        <p:cNvGrpSpPr/>
        <p:nvPr/>
      </p:nvGrpSpPr>
      <p:grpSpPr>
        <a:xfrm>
          <a:off x="0" y="0"/>
          <a:ext cx="0" cy="0"/>
          <a:chOff x="0" y="0"/>
          <a:chExt cx="0" cy="0"/>
        </a:xfrm>
      </p:grpSpPr>
      <p:sp useBgFill="1">
        <p:nvSpPr>
          <p:cNvPr id="21" name="Rectangle 20">
            <a:extLst>
              <a:ext uri="{FF2B5EF4-FFF2-40B4-BE49-F238E27FC236}">
                <a16:creationId xmlns:a16="http://schemas.microsoft.com/office/drawing/2014/main" id="{F6F9ED9E-ED57-D72A-460E-A79ACDDB3B7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C39EF613-0A9C-3E84-17B8-37F58CBC2EA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336136" y="1336710"/>
            <a:ext cx="6858000" cy="4184580"/>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24">
            <a:extLst>
              <a:ext uri="{FF2B5EF4-FFF2-40B4-BE49-F238E27FC236}">
                <a16:creationId xmlns:a16="http://schemas.microsoft.com/office/drawing/2014/main" id="{CE8FA571-8693-641E-C74D-5B9236EEFF8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088181" y="1092216"/>
            <a:ext cx="6346209" cy="4182060"/>
          </a:xfrm>
          <a:prstGeom prst="rect">
            <a:avLst/>
          </a:prstGeom>
          <a:gradFill>
            <a:gsLst>
              <a:gs pos="0">
                <a:srgbClr val="000000">
                  <a:alpha val="0"/>
                </a:srgbClr>
              </a:gs>
              <a:gs pos="99000">
                <a:schemeClr val="accent1">
                  <a:alpha val="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Rectangle 26">
            <a:extLst>
              <a:ext uri="{FF2B5EF4-FFF2-40B4-BE49-F238E27FC236}">
                <a16:creationId xmlns:a16="http://schemas.microsoft.com/office/drawing/2014/main" id="{AA3EE393-07FB-2A59-2350-EADC37B902E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833933" y="3515977"/>
            <a:ext cx="2501979" cy="4182060"/>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4" name="Rectangle 28">
            <a:extLst>
              <a:ext uri="{FF2B5EF4-FFF2-40B4-BE49-F238E27FC236}">
                <a16:creationId xmlns:a16="http://schemas.microsoft.com/office/drawing/2014/main" id="{E0530B4A-89E7-0BB5-3C30-F2F5DB31DA7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176002" y="1496845"/>
            <a:ext cx="6858001" cy="3864309"/>
          </a:xfrm>
          <a:prstGeom prst="rect">
            <a:avLst/>
          </a:prstGeom>
          <a:gradFill>
            <a:gsLst>
              <a:gs pos="0">
                <a:srgbClr val="000000">
                  <a:alpha val="0"/>
                </a:srgbClr>
              </a:gs>
              <a:gs pos="99000">
                <a:schemeClr val="accent1">
                  <a:alpha val="11000"/>
                </a:scheme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Oval 30">
            <a:extLst>
              <a:ext uri="{FF2B5EF4-FFF2-40B4-BE49-F238E27FC236}">
                <a16:creationId xmlns:a16="http://schemas.microsoft.com/office/drawing/2014/main" id="{11D3496B-A660-8FEE-4894-5721D2C4FD5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6097846">
            <a:off x="74277" y="1668285"/>
            <a:ext cx="4318303" cy="3238727"/>
          </a:xfrm>
          <a:prstGeom prst="ellipse">
            <a:avLst/>
          </a:prstGeom>
          <a:gradFill>
            <a:gsLst>
              <a:gs pos="39000">
                <a:schemeClr val="accent1">
                  <a:alpha val="0"/>
                </a:schemeClr>
              </a:gs>
              <a:gs pos="100000">
                <a:schemeClr val="accent1">
                  <a:lumMod val="60000"/>
                  <a:lumOff val="40000"/>
                  <a:alpha val="15000"/>
                </a:schemeClr>
              </a:gs>
            </a:gsLst>
            <a:lin ang="17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A5F8CAA8-1602-8089-EFC9-61F5C1543200}"/>
              </a:ext>
            </a:extLst>
          </p:cNvPr>
          <p:cNvSpPr>
            <a:spLocks noGrp="1"/>
          </p:cNvSpPr>
          <p:nvPr>
            <p:ph type="title"/>
          </p:nvPr>
        </p:nvSpPr>
        <p:spPr>
          <a:xfrm>
            <a:off x="498634" y="388253"/>
            <a:ext cx="3172575" cy="3362780"/>
          </a:xfrm>
        </p:spPr>
        <p:txBody>
          <a:bodyPr anchor="b">
            <a:normAutofit/>
          </a:bodyPr>
          <a:lstStyle/>
          <a:p>
            <a:pPr algn="r"/>
            <a:r>
              <a:rPr lang="es-CL" sz="3500" dirty="0">
                <a:solidFill>
                  <a:srgbClr val="FFFFFF"/>
                </a:solidFill>
              </a:rPr>
              <a:t>III) Experiencias exitosas en materia de diálogo social </a:t>
            </a:r>
          </a:p>
        </p:txBody>
      </p:sp>
      <p:sp>
        <p:nvSpPr>
          <p:cNvPr id="3" name="Content Placeholder 2">
            <a:extLst>
              <a:ext uri="{FF2B5EF4-FFF2-40B4-BE49-F238E27FC236}">
                <a16:creationId xmlns:a16="http://schemas.microsoft.com/office/drawing/2014/main" id="{420C5544-9C39-4EE0-AD74-E0BF2072A7CB}"/>
              </a:ext>
            </a:extLst>
          </p:cNvPr>
          <p:cNvSpPr>
            <a:spLocks noGrp="1"/>
          </p:cNvSpPr>
          <p:nvPr>
            <p:ph idx="1"/>
          </p:nvPr>
        </p:nvSpPr>
        <p:spPr>
          <a:xfrm>
            <a:off x="4797117" y="444027"/>
            <a:ext cx="3646835" cy="6162859"/>
          </a:xfrm>
        </p:spPr>
        <p:txBody>
          <a:bodyPr anchor="ctr">
            <a:normAutofit fontScale="47500" lnSpcReduction="20000"/>
          </a:bodyPr>
          <a:lstStyle/>
          <a:p>
            <a:pPr marL="0" indent="0" algn="just">
              <a:buNone/>
            </a:pPr>
            <a:r>
              <a:rPr lang="es-ES" sz="3600" b="1" u="sng" dirty="0"/>
              <a:t>Logros del diálogo social tripartito en el  marco de la Comisión Sectorial Minera del Consejo Superior Laboral: </a:t>
            </a:r>
          </a:p>
          <a:p>
            <a:pPr marL="0" indent="0" algn="just">
              <a:buNone/>
            </a:pPr>
            <a:endParaRPr lang="es-ES" sz="3600" b="1" u="sng" dirty="0"/>
          </a:p>
          <a:p>
            <a:pPr algn="just"/>
            <a:r>
              <a:rPr lang="es-ES" sz="3800" dirty="0"/>
              <a:t>Ratificación del convenio 176 sobre seguridad y salud en la minería, deuda pendiente con el mundo minero, especialmente desde el derrumbe de la mina San José el año 2010. </a:t>
            </a:r>
          </a:p>
          <a:p>
            <a:pPr algn="just"/>
            <a:endParaRPr lang="es-ES" sz="3800" dirty="0"/>
          </a:p>
          <a:p>
            <a:pPr algn="just"/>
            <a:r>
              <a:rPr lang="es-ES" sz="3800" dirty="0"/>
              <a:t>Elaboración de la Política Nacional de Seguridad y Salud en la Minería, primera política de seguridad y salud específica para el sector minero, que sitúa a Chile como un país pionero a nivel internacional. </a:t>
            </a:r>
          </a:p>
          <a:p>
            <a:pPr algn="just"/>
            <a:endParaRPr lang="es-ES" sz="3800" dirty="0"/>
          </a:p>
          <a:p>
            <a:pPr algn="just"/>
            <a:r>
              <a:rPr lang="es-ES" sz="3800" dirty="0"/>
              <a:t>Elaboración del Programa Nacional de Seguridad y Salud en la Minería, el que contempla medidas concretas para implementar la Política señalada anteriormente. </a:t>
            </a:r>
          </a:p>
          <a:p>
            <a:pPr algn="just"/>
            <a:endParaRPr lang="es-ES" sz="2000" dirty="0"/>
          </a:p>
          <a:p>
            <a:pPr algn="just"/>
            <a:endParaRPr lang="es-ES" sz="1800" dirty="0"/>
          </a:p>
          <a:p>
            <a:pPr algn="just"/>
            <a:endParaRPr lang="es-ES" sz="1800" dirty="0"/>
          </a:p>
          <a:p>
            <a:pPr algn="just"/>
            <a:endParaRPr lang="es-CL" sz="1800" dirty="0"/>
          </a:p>
        </p:txBody>
      </p:sp>
    </p:spTree>
    <p:extLst>
      <p:ext uri="{BB962C8B-B14F-4D97-AF65-F5344CB8AC3E}">
        <p14:creationId xmlns:p14="http://schemas.microsoft.com/office/powerpoint/2010/main" val="120784816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C7B0E68C-35DB-700C-E01F-20C2F60FB149}"/>
            </a:ext>
          </a:extLst>
        </p:cNvPr>
        <p:cNvGrpSpPr/>
        <p:nvPr/>
      </p:nvGrpSpPr>
      <p:grpSpPr>
        <a:xfrm>
          <a:off x="0" y="0"/>
          <a:ext cx="0" cy="0"/>
          <a:chOff x="0" y="0"/>
          <a:chExt cx="0" cy="0"/>
        </a:xfrm>
      </p:grpSpPr>
      <p:sp useBgFill="1">
        <p:nvSpPr>
          <p:cNvPr id="21" name="Rectangle 20">
            <a:extLst>
              <a:ext uri="{FF2B5EF4-FFF2-40B4-BE49-F238E27FC236}">
                <a16:creationId xmlns:a16="http://schemas.microsoft.com/office/drawing/2014/main" id="{A8A2C401-38C5-7F44-CB0F-E6DC97ACFEF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F0509292-29F6-301B-05CA-64BEA0E749A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336136" y="1336710"/>
            <a:ext cx="6858000" cy="4184580"/>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24">
            <a:extLst>
              <a:ext uri="{FF2B5EF4-FFF2-40B4-BE49-F238E27FC236}">
                <a16:creationId xmlns:a16="http://schemas.microsoft.com/office/drawing/2014/main" id="{407715F4-4878-A9DF-4BC0-868683E8E4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088181" y="1092216"/>
            <a:ext cx="6346209" cy="4182060"/>
          </a:xfrm>
          <a:prstGeom prst="rect">
            <a:avLst/>
          </a:prstGeom>
          <a:gradFill>
            <a:gsLst>
              <a:gs pos="0">
                <a:srgbClr val="000000">
                  <a:alpha val="0"/>
                </a:srgbClr>
              </a:gs>
              <a:gs pos="99000">
                <a:schemeClr val="accent1">
                  <a:alpha val="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Rectangle 26">
            <a:extLst>
              <a:ext uri="{FF2B5EF4-FFF2-40B4-BE49-F238E27FC236}">
                <a16:creationId xmlns:a16="http://schemas.microsoft.com/office/drawing/2014/main" id="{F620A9F5-46FF-DDB6-F35D-1E6CDE0E47E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833933" y="3515977"/>
            <a:ext cx="2501979" cy="4182060"/>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4" name="Rectangle 28">
            <a:extLst>
              <a:ext uri="{FF2B5EF4-FFF2-40B4-BE49-F238E27FC236}">
                <a16:creationId xmlns:a16="http://schemas.microsoft.com/office/drawing/2014/main" id="{E5593620-FF78-0B34-0B50-15F1242E0F1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176002" y="1496845"/>
            <a:ext cx="6858001" cy="3864309"/>
          </a:xfrm>
          <a:prstGeom prst="rect">
            <a:avLst/>
          </a:prstGeom>
          <a:gradFill>
            <a:gsLst>
              <a:gs pos="0">
                <a:srgbClr val="000000">
                  <a:alpha val="0"/>
                </a:srgbClr>
              </a:gs>
              <a:gs pos="99000">
                <a:schemeClr val="accent1">
                  <a:alpha val="11000"/>
                </a:scheme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Oval 30">
            <a:extLst>
              <a:ext uri="{FF2B5EF4-FFF2-40B4-BE49-F238E27FC236}">
                <a16:creationId xmlns:a16="http://schemas.microsoft.com/office/drawing/2014/main" id="{F52C0BB5-F7D0-831E-CD64-5D8B9F3F95E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6097846">
            <a:off x="74277" y="1668285"/>
            <a:ext cx="4318303" cy="3238727"/>
          </a:xfrm>
          <a:prstGeom prst="ellipse">
            <a:avLst/>
          </a:prstGeom>
          <a:gradFill>
            <a:gsLst>
              <a:gs pos="39000">
                <a:schemeClr val="accent1">
                  <a:alpha val="0"/>
                </a:schemeClr>
              </a:gs>
              <a:gs pos="100000">
                <a:schemeClr val="accent1">
                  <a:lumMod val="60000"/>
                  <a:lumOff val="40000"/>
                  <a:alpha val="15000"/>
                </a:schemeClr>
              </a:gs>
            </a:gsLst>
            <a:lin ang="17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4420CBBF-41E6-3AFB-B88E-FD807E0201BA}"/>
              </a:ext>
            </a:extLst>
          </p:cNvPr>
          <p:cNvSpPr>
            <a:spLocks noGrp="1"/>
          </p:cNvSpPr>
          <p:nvPr>
            <p:ph type="title"/>
          </p:nvPr>
        </p:nvSpPr>
        <p:spPr>
          <a:xfrm>
            <a:off x="498634" y="388253"/>
            <a:ext cx="3172575" cy="3362780"/>
          </a:xfrm>
        </p:spPr>
        <p:txBody>
          <a:bodyPr anchor="b">
            <a:normAutofit/>
          </a:bodyPr>
          <a:lstStyle/>
          <a:p>
            <a:pPr algn="r"/>
            <a:r>
              <a:rPr lang="es-CL" sz="3500" dirty="0">
                <a:solidFill>
                  <a:srgbClr val="FFFFFF"/>
                </a:solidFill>
              </a:rPr>
              <a:t>III) Experiencias exitosas en materia de diálogo social </a:t>
            </a:r>
          </a:p>
        </p:txBody>
      </p:sp>
      <p:sp>
        <p:nvSpPr>
          <p:cNvPr id="3" name="Content Placeholder 2">
            <a:extLst>
              <a:ext uri="{FF2B5EF4-FFF2-40B4-BE49-F238E27FC236}">
                <a16:creationId xmlns:a16="http://schemas.microsoft.com/office/drawing/2014/main" id="{DB265288-E4E5-136B-D888-7D42A27F62A4}"/>
              </a:ext>
            </a:extLst>
          </p:cNvPr>
          <p:cNvSpPr>
            <a:spLocks noGrp="1"/>
          </p:cNvSpPr>
          <p:nvPr>
            <p:ph idx="1"/>
          </p:nvPr>
        </p:nvSpPr>
        <p:spPr>
          <a:xfrm>
            <a:off x="4797117" y="444027"/>
            <a:ext cx="3646835" cy="6162859"/>
          </a:xfrm>
        </p:spPr>
        <p:txBody>
          <a:bodyPr anchor="ctr">
            <a:normAutofit fontScale="40000" lnSpcReduction="20000"/>
          </a:bodyPr>
          <a:lstStyle/>
          <a:p>
            <a:pPr marL="0" indent="0" algn="just">
              <a:buNone/>
            </a:pPr>
            <a:r>
              <a:rPr lang="es-ES" sz="3800" b="1" u="sng" dirty="0"/>
              <a:t>Algunos temas de la agenda de trabajo, acordada tripartitamente, para la proyección de la Comisión Minera del Consejo Superior Laboral:</a:t>
            </a:r>
          </a:p>
          <a:p>
            <a:pPr marL="0" indent="0" algn="just">
              <a:buNone/>
            </a:pPr>
            <a:endParaRPr lang="es-ES" sz="3800" b="1" u="sng" dirty="0"/>
          </a:p>
          <a:p>
            <a:pPr algn="just"/>
            <a:r>
              <a:rPr lang="es-ES" sz="3800" dirty="0"/>
              <a:t>Se busca profundizar en la agenda de la minería 4.0, abordando los desafíos y oportunidades que tiene el sector para enfrentar e incorporar el cambio tecnológico y la irrupción de la inteligencia artificial. </a:t>
            </a:r>
          </a:p>
          <a:p>
            <a:pPr algn="just"/>
            <a:endParaRPr lang="es-ES" sz="3800" dirty="0"/>
          </a:p>
          <a:p>
            <a:pPr algn="just"/>
            <a:r>
              <a:rPr lang="es-ES" sz="3800" dirty="0"/>
              <a:t>Seguridad pública: Se busca abordar fenómenos como el robo de cobre.</a:t>
            </a:r>
            <a:br>
              <a:rPr lang="es-ES" sz="3800" dirty="0"/>
            </a:br>
            <a:endParaRPr lang="es-ES" sz="3800" dirty="0"/>
          </a:p>
          <a:p>
            <a:pPr algn="just"/>
            <a:r>
              <a:rPr lang="es-ES" sz="3800" dirty="0"/>
              <a:t> Revisar las brechas de género en el sector minero y trabajar sobre los desafíos que persisten en la industria. </a:t>
            </a:r>
            <a:br>
              <a:rPr lang="es-ES" sz="3800" dirty="0"/>
            </a:br>
            <a:endParaRPr lang="es-ES" sz="3800" dirty="0"/>
          </a:p>
          <a:p>
            <a:pPr algn="just"/>
            <a:r>
              <a:rPr lang="es-ES" sz="3800" dirty="0"/>
              <a:t>Productividad en la minería.</a:t>
            </a:r>
          </a:p>
          <a:p>
            <a:pPr algn="just"/>
            <a:endParaRPr lang="es-ES" sz="3800" dirty="0"/>
          </a:p>
          <a:p>
            <a:pPr algn="just"/>
            <a:r>
              <a:rPr lang="es-ES" sz="3800" dirty="0"/>
              <a:t>Estos temas ilustran los intereses que compartimos entre trabajadoras/es y empleadoras/es, y demuestran que quienes estamos por avanzar en negociación ramal nos preocupamos por los temas actuales y futuros, por el crecimiento económico y la productividad. </a:t>
            </a:r>
          </a:p>
          <a:p>
            <a:pPr algn="just"/>
            <a:endParaRPr lang="es-CL" sz="1800" dirty="0"/>
          </a:p>
        </p:txBody>
      </p:sp>
    </p:spTree>
    <p:extLst>
      <p:ext uri="{BB962C8B-B14F-4D97-AF65-F5344CB8AC3E}">
        <p14:creationId xmlns:p14="http://schemas.microsoft.com/office/powerpoint/2010/main" val="407888103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webextensions/_rels/taskpanes.xml.rels><?xml version="1.0" encoding="UTF-8" standalone="yes"?>
<Relationships xmlns="http://schemas.openxmlformats.org/package/2006/relationships"><Relationship Id="rId1" Type="http://schemas.microsoft.com/office/2011/relationships/webextension" Target="webextension1.xml"/></Relationships>
</file>

<file path=ppt/webextensions/taskpanes.xml><?xml version="1.0" encoding="utf-8"?>
<wetp:taskpanes xmlns:wetp="http://schemas.microsoft.com/office/webextensions/taskpanes/2010/11">
  <wetp:taskpane dockstate="right" visibility="0" width="350" row="0">
    <wetp:webextensionref xmlns:r="http://schemas.openxmlformats.org/officeDocument/2006/relationships" r:id="rId1"/>
  </wetp:taskpane>
</wetp:taskpanes>
</file>

<file path=ppt/webextensions/webextension1.xml><?xml version="1.0" encoding="utf-8"?>
<we:webextension xmlns:we="http://schemas.microsoft.com/office/webextensions/webextension/2010/11" id="{F4242E96-C3F6-8A48-BDAA-FEDBFDF6BEE8}">
  <we:reference id="wa200005566" version="3.0.0.3" store="es-MX" storeType="OMEX"/>
  <we:alternateReferences>
    <we:reference id="WA200005566" version="3.0.0.3" store="" storeType="OMEX"/>
  </we:alternateReferences>
  <we:properties/>
  <we:bindings/>
  <we:snapshot xmlns:r="http://schemas.openxmlformats.org/officeDocument/2006/relationships"/>
</we:webextension>
</file>

<file path=docProps/app.xml><?xml version="1.0" encoding="utf-8"?>
<Properties xmlns="http://schemas.openxmlformats.org/officeDocument/2006/extended-properties" xmlns:vt="http://schemas.openxmlformats.org/officeDocument/2006/docPropsVTypes">
  <TotalTime>113</TotalTime>
  <Words>1562</Words>
  <Application>Microsoft Office PowerPoint</Application>
  <PresentationFormat>Presentación en pantalla (4:3)</PresentationFormat>
  <Paragraphs>159</Paragraphs>
  <Slides>17</Slides>
  <Notes>0</Notes>
  <HiddenSlides>0</HiddenSlides>
  <MMClips>0</MMClips>
  <ScaleCrop>false</ScaleCrop>
  <HeadingPairs>
    <vt:vector size="6" baseType="variant">
      <vt:variant>
        <vt:lpstr>Fuentes usadas</vt:lpstr>
      </vt:variant>
      <vt:variant>
        <vt:i4>3</vt:i4>
      </vt:variant>
      <vt:variant>
        <vt:lpstr>Tema</vt:lpstr>
      </vt:variant>
      <vt:variant>
        <vt:i4>1</vt:i4>
      </vt:variant>
      <vt:variant>
        <vt:lpstr>Títulos de diapositiva</vt:lpstr>
      </vt:variant>
      <vt:variant>
        <vt:i4>17</vt:i4>
      </vt:variant>
    </vt:vector>
  </HeadingPairs>
  <TitlesOfParts>
    <vt:vector size="21" baseType="lpstr">
      <vt:lpstr>Aptos</vt:lpstr>
      <vt:lpstr>Arial</vt:lpstr>
      <vt:lpstr>Calibri</vt:lpstr>
      <vt:lpstr>Office Theme</vt:lpstr>
      <vt:lpstr>Negociación Colectiva Multinivel: La experiencia de la minería ante el Congreso   Ana Lamas Aguirre Rama minera de la CUT – CTMIN – CTC 27 de enero de 2026</vt:lpstr>
      <vt:lpstr>I) La Coordinadora de Trabajadoras/es de la Minería (CTMIN)</vt:lpstr>
      <vt:lpstr>Representación sindical de CTMIN por yacimientos</vt:lpstr>
      <vt:lpstr>II) ¿Por qué es importante la negociación ramal para la minería?  Síntesis a partir de diversos encuentros realizados en regiones mineras sobre Negociación Ramal</vt:lpstr>
      <vt:lpstr>¿Por qué es importante la negociación ramal para la minería?</vt:lpstr>
      <vt:lpstr>¿Por qué es importante la negociación ramal para la minería?</vt:lpstr>
      <vt:lpstr>III) Experiencias exitosas en materia de diálogo social </vt:lpstr>
      <vt:lpstr>III) Experiencias exitosas en materia de diálogo social </vt:lpstr>
      <vt:lpstr>III) Experiencias exitosas en materia de diálogo social </vt:lpstr>
      <vt:lpstr>IV) El Acuerdo Marco de la Confederación de Trabajadores del Cobre (CTC)</vt:lpstr>
      <vt:lpstr>IV) El Acuerdo Marco de la Confederación de Trabajadores del Cobre (CTC)</vt:lpstr>
      <vt:lpstr>Por qué fue necesario el Acuerdo Marco</vt:lpstr>
      <vt:lpstr>Resultados concretos del Acuerdo Marco</vt:lpstr>
      <vt:lpstr>Validez jurídica del Acuerdo Marco</vt:lpstr>
      <vt:lpstr>Lo que demuestra la experiencia del cobre</vt:lpstr>
      <vt:lpstr>El proyecto de ley recoge esta experiencia</vt:lpstr>
      <vt:lpstr>V) Conclusión y llamado a la Comisión de Trabajo y Seguridad Social de la Cámara de Diputados</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Antonia Morales Vera</cp:lastModifiedBy>
  <cp:revision>27</cp:revision>
  <dcterms:created xsi:type="dcterms:W3CDTF">2013-01-27T09:14:16Z</dcterms:created>
  <dcterms:modified xsi:type="dcterms:W3CDTF">2026-01-27T17:39:01Z</dcterms:modified>
  <cp:category/>
</cp:coreProperties>
</file>