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2" r:id="rId3"/>
    <p:sldId id="267" r:id="rId4"/>
    <p:sldId id="269" r:id="rId5"/>
    <p:sldId id="268" r:id="rId6"/>
    <p:sldId id="270" r:id="rId7"/>
    <p:sldId id="266" r:id="rId8"/>
    <p:sldId id="257" r:id="rId9"/>
    <p:sldId id="258" r:id="rId10"/>
    <p:sldId id="259" r:id="rId11"/>
    <p:sldId id="260" r:id="rId12"/>
    <p:sldId id="261" r:id="rId13"/>
    <p:sldId id="265" r:id="rId14"/>
    <p:sldId id="271" r:id="rId1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3729" autoAdjust="0"/>
  </p:normalViewPr>
  <p:slideViewPr>
    <p:cSldViewPr snapToGrid="0">
      <p:cViewPr varScale="1">
        <p:scale>
          <a:sx n="76" d="100"/>
          <a:sy n="76" d="100"/>
        </p:scale>
        <p:origin x="8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6840FF-89AD-490A-B71D-002CDCD3467B}" type="datetimeFigureOut">
              <a:rPr lang="es-CL" smtClean="0"/>
              <a:t>08-09-2026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AB030-EB97-42AC-B53F-BE3C7D54A3C7}" type="slidenum">
              <a:rPr lang="es-CL" smtClean="0"/>
              <a:t>‹Nº›</a:t>
            </a:fld>
            <a:endParaRPr lang="es-CL"/>
          </a:p>
        </p:txBody>
      </p:sp>
    </p:spTree>
    <p:extLst>
      <p:ext uri="{BB962C8B-B14F-4D97-AF65-F5344CB8AC3E}">
        <p14:creationId xmlns:p14="http://schemas.microsoft.com/office/powerpoint/2010/main" val="2975412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76AAB030-EB97-42AC-B53F-BE3C7D54A3C7}" type="slidenum">
              <a:rPr lang="es-CL" smtClean="0"/>
              <a:t>14</a:t>
            </a:fld>
            <a:endParaRPr lang="es-CL"/>
          </a:p>
        </p:txBody>
      </p:sp>
    </p:spTree>
    <p:extLst>
      <p:ext uri="{BB962C8B-B14F-4D97-AF65-F5344CB8AC3E}">
        <p14:creationId xmlns:p14="http://schemas.microsoft.com/office/powerpoint/2010/main" val="748757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7A7DE5-563E-CED6-1D19-47094245247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A58940-9764-5D9F-82F9-BB28B02365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04F30AB9-6344-584A-AA7B-3A9CDC2ED7DB}"/>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082C7E7C-316E-0660-0206-335BB8492F75}"/>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34B57BDB-8F3F-E39B-43D8-67AE94BB6CC9}"/>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3526108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2D4B57-045A-0D7A-33BD-9C5B885929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8465432-8FBC-EDB5-E80B-D2DE3F8BB4A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C6F90370-5EFD-43FC-7608-9D574ED83168}"/>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14379AF0-7E92-43B7-59E5-62842BAB5FF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2458889-BB64-4855-E3AC-FD22DA176FBA}"/>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10299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18C89-ADA6-A2B1-14B5-9E5C1B7F651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865469D-4DC4-4C50-7C7A-2F3B009C56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2A0FC94-59D0-BF11-5197-826F03A66F55}"/>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D68CB327-0115-A0FF-1B14-ED169A2151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BFB5EB2-3D87-601B-7DAC-DDC9999F3AF7}"/>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3915725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BB2945-2CB4-5A05-7A30-EE1825B84EE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F8573E6-A99E-5057-8341-CE0AFA6B99EA}"/>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591AF33-1933-6B9C-34FF-4B5C45FCBAB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146FCEC-7C80-9466-48D2-8F9BA32E3F9A}"/>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6" name="Marcador de pie de página 5">
            <a:extLst>
              <a:ext uri="{FF2B5EF4-FFF2-40B4-BE49-F238E27FC236}">
                <a16:creationId xmlns:a16="http://schemas.microsoft.com/office/drawing/2014/main" id="{AF65133E-37E5-D607-AAC9-64384E4AD2D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303191B4-567B-F381-A371-2DE22AAD1868}"/>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1650759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0B1F4B-AFFE-4C4B-A98D-8D0159244B5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D04D50B-7DB2-D2EC-1B4D-55104F7F4D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1A9D49B-9EA5-B495-7178-B87C681A7D76}"/>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05F1D05-7217-3342-40F5-942A9A9A8D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70056AD-CD25-C5D4-BDCF-FA47188E0C5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1B286A69-45F7-8FAE-3E43-0D5F06165525}"/>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8" name="Marcador de pie de página 7">
            <a:extLst>
              <a:ext uri="{FF2B5EF4-FFF2-40B4-BE49-F238E27FC236}">
                <a16:creationId xmlns:a16="http://schemas.microsoft.com/office/drawing/2014/main" id="{C50CEF87-50DF-98BA-0671-F5EEC72354D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574CA570-A92B-1896-FC01-81898901A8D4}"/>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44771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DDE294-D595-2027-BCC9-725C701FC2B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2376266-431E-BF18-6500-886DC83A4CB6}"/>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4" name="Marcador de pie de página 3">
            <a:extLst>
              <a:ext uri="{FF2B5EF4-FFF2-40B4-BE49-F238E27FC236}">
                <a16:creationId xmlns:a16="http://schemas.microsoft.com/office/drawing/2014/main" id="{4D5E42EA-3765-9D4D-96D5-5A4D2F3FA70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7367D9F-779E-9125-A1C7-38346F0DE617}"/>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2160953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8305C49-5D40-4693-4688-F494DB99F305}"/>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3" name="Marcador de pie de página 2">
            <a:extLst>
              <a:ext uri="{FF2B5EF4-FFF2-40B4-BE49-F238E27FC236}">
                <a16:creationId xmlns:a16="http://schemas.microsoft.com/office/drawing/2014/main" id="{1E9E8B1A-5680-7088-E751-FAD82575B6D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A64AB23-C001-67B7-AE60-B60C5CDBD545}"/>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4240036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9F7486-D1AF-9800-24E1-E90DA036AFC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8C7CC3D-4720-37C4-7BDD-2A672E74BB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2FBFD58E-B1FF-7D14-826D-922972B1D4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B8DA08D-D76B-1B50-6A26-581BA4FCA47A}"/>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6" name="Marcador de pie de página 5">
            <a:extLst>
              <a:ext uri="{FF2B5EF4-FFF2-40B4-BE49-F238E27FC236}">
                <a16:creationId xmlns:a16="http://schemas.microsoft.com/office/drawing/2014/main" id="{F17FC264-4CAB-6515-8F4F-BB9BD862F24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73A92731-264C-C8EE-E283-D44E06915623}"/>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1483648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E603E9-14CF-EFC9-0A9D-31C679A9036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9C5C61D1-43D4-D7C9-B752-E9025624DB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3EBC60E7-CB29-EA43-DE34-E111F6A36B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21858CA-299F-58BB-BE84-0F93A3511013}"/>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6" name="Marcador de pie de página 5">
            <a:extLst>
              <a:ext uri="{FF2B5EF4-FFF2-40B4-BE49-F238E27FC236}">
                <a16:creationId xmlns:a16="http://schemas.microsoft.com/office/drawing/2014/main" id="{31083B9F-B11D-33AE-EEB8-D70803C7F80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0976A04-884D-2C77-F3A3-B63801101DCF}"/>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130163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D97C6-E1DE-9803-5C95-94A3CB6CDD6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39F4AA13-0652-462F-B730-9FB2BAC931C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E4801C6-CB01-33D2-76C0-4404FC3E3640}"/>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35F2D6D4-8A47-9FFF-C83B-036428570B0F}"/>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F2C112B-F40C-5892-EF5E-93AB9D32F631}"/>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1130328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32DFEAD-D214-AE05-20B6-2A7F048A60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C14976C5-B957-8F68-6582-E92222DAB89F}"/>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50F28AE-B569-A07F-0415-9FBF52D1CD28}"/>
              </a:ext>
            </a:extLst>
          </p:cNvPr>
          <p:cNvSpPr>
            <a:spLocks noGrp="1"/>
          </p:cNvSpPr>
          <p:nvPr>
            <p:ph type="dt" sz="half" idx="10"/>
          </p:nvPr>
        </p:nvSpPr>
        <p:spPr/>
        <p:txBody>
          <a:body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5CB7F370-23B0-6A49-FFFD-E078085E489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F441E0E-7DFA-1E4D-C512-1FBF82F2DE02}"/>
              </a:ext>
            </a:extLst>
          </p:cNvPr>
          <p:cNvSpPr>
            <a:spLocks noGrp="1"/>
          </p:cNvSpPr>
          <p:nvPr>
            <p:ph type="sldNum" sz="quarter" idx="12"/>
          </p:nvPr>
        </p:nvSpPr>
        <p:spPr/>
        <p:txBody>
          <a:bodyPr/>
          <a:lstStyle/>
          <a:p>
            <a:fld id="{DC4DBA04-E47E-4213-8215-55BE567D541F}" type="slidenum">
              <a:rPr lang="es-CL" smtClean="0"/>
              <a:t>‹Nº›</a:t>
            </a:fld>
            <a:endParaRPr lang="es-CL"/>
          </a:p>
        </p:txBody>
      </p:sp>
    </p:spTree>
    <p:extLst>
      <p:ext uri="{BB962C8B-B14F-4D97-AF65-F5344CB8AC3E}">
        <p14:creationId xmlns:p14="http://schemas.microsoft.com/office/powerpoint/2010/main" val="3687015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44A3471-6B48-0CCD-C289-8F5A9A197C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78DD526-5CF9-68AF-598D-30116154C9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5CF76E3-3143-7AC6-9F49-4E4A610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5CA7A63-4596-4CED-B728-8B92A01F5E35}" type="datetimeFigureOut">
              <a:rPr lang="es-CL" smtClean="0"/>
              <a:t>08-09-2026</a:t>
            </a:fld>
            <a:endParaRPr lang="es-CL"/>
          </a:p>
        </p:txBody>
      </p:sp>
      <p:sp>
        <p:nvSpPr>
          <p:cNvPr id="5" name="Marcador de pie de página 4">
            <a:extLst>
              <a:ext uri="{FF2B5EF4-FFF2-40B4-BE49-F238E27FC236}">
                <a16:creationId xmlns:a16="http://schemas.microsoft.com/office/drawing/2014/main" id="{ADF92849-1220-0635-124F-ECC8D12BFE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8FEFCD02-7144-4E5E-BC24-5B5FF1D36D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C4DBA04-E47E-4213-8215-55BE567D541F}" type="slidenum">
              <a:rPr lang="es-CL" smtClean="0"/>
              <a:t>‹Nº›</a:t>
            </a:fld>
            <a:endParaRPr lang="es-CL"/>
          </a:p>
        </p:txBody>
      </p:sp>
    </p:spTree>
    <p:extLst>
      <p:ext uri="{BB962C8B-B14F-4D97-AF65-F5344CB8AC3E}">
        <p14:creationId xmlns:p14="http://schemas.microsoft.com/office/powerpoint/2010/main" val="3190358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ist.cl/wp-content/uploads/2016/10/plan_nacional_para_la_erradicacio__n_de_la_silicosis.pdf"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previsionsocial.gob.cl/subsecretaria-elisa-cabezon-el-plan-nacional-para-la-erradicacion-de-la-silicosis-planesi-constituye-un-eje-prioritario-de-nuestra-gestion-en-materia-de-seguridad-y-salud-en-el-trabajo/"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mailto:angelo.labra@redsalud.gov.cl" TargetMode="External"/><Relationship Id="rId13" Type="http://schemas.openxmlformats.org/officeDocument/2006/relationships/hyperlink" Target="mailto:yeisy.leal@redsalud.gob.cl" TargetMode="External"/><Relationship Id="rId3" Type="http://schemas.openxmlformats.org/officeDocument/2006/relationships/hyperlink" Target="mailto:renea.vega@redsalud.gob.cl" TargetMode="External"/><Relationship Id="rId7" Type="http://schemas.openxmlformats.org/officeDocument/2006/relationships/hyperlink" Target="mailto:cecilia.guinez@redsalud.gob.cl" TargetMode="External"/><Relationship Id="rId12" Type="http://schemas.openxmlformats.org/officeDocument/2006/relationships/hyperlink" Target="mailto:marcelo.orrego@redsalud.gob.cl" TargetMode="External"/><Relationship Id="rId2" Type="http://schemas.openxmlformats.org/officeDocument/2006/relationships/hyperlink" Target="mailto:olga.oses@redsalud.gob.cl" TargetMode="External"/><Relationship Id="rId1" Type="http://schemas.openxmlformats.org/officeDocument/2006/relationships/slideLayout" Target="../slideLayouts/slideLayout7.xml"/><Relationship Id="rId6" Type="http://schemas.openxmlformats.org/officeDocument/2006/relationships/hyperlink" Target="mailto:mauricio.gutierrezg@redsalud.gob.cl" TargetMode="External"/><Relationship Id="rId11" Type="http://schemas.openxmlformats.org/officeDocument/2006/relationships/hyperlink" Target="mailto:victorj.sanmartin@redsalud.gob.cl" TargetMode="External"/><Relationship Id="rId5" Type="http://schemas.openxmlformats.org/officeDocument/2006/relationships/hyperlink" Target="mailto:carolina.bustamanteg@redsalud.gob.cl" TargetMode="External"/><Relationship Id="rId10" Type="http://schemas.openxmlformats.org/officeDocument/2006/relationships/hyperlink" Target="mailto:waldo.ramirez@redsalud.gob.cl" TargetMode="External"/><Relationship Id="rId4" Type="http://schemas.openxmlformats.org/officeDocument/2006/relationships/hyperlink" Target="mailto:lorena.ampuero@redsalud.gob.cl" TargetMode="External"/><Relationship Id="rId9" Type="http://schemas.openxmlformats.org/officeDocument/2006/relationships/hyperlink" Target="mailto:jaime.parra@redsalud.gov.cl" TargetMode="External"/><Relationship Id="rId14" Type="http://schemas.openxmlformats.org/officeDocument/2006/relationships/hyperlink" Target="mailto:jorge.velasquezp@redsalud.gov.cl"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ispch.cl/salud-de-los-trabajadores/programa-de-evaluacion-externa-de-la-calidad/de-las-prestaciones-relacionadas-con-la-silicosis-espirometria-y-rtx-peecasi/"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6D500B-EC77-CEB3-9384-72867573B67E}"/>
              </a:ext>
            </a:extLst>
          </p:cNvPr>
          <p:cNvSpPr>
            <a:spLocks noGrp="1"/>
          </p:cNvSpPr>
          <p:nvPr>
            <p:ph type="ctrTitle"/>
          </p:nvPr>
        </p:nvSpPr>
        <p:spPr>
          <a:xfrm>
            <a:off x="1524000" y="1122363"/>
            <a:ext cx="9144000" cy="1058129"/>
          </a:xfrm>
        </p:spPr>
        <p:txBody>
          <a:bodyPr/>
          <a:lstStyle/>
          <a:p>
            <a:r>
              <a:rPr lang="es-ES" dirty="0"/>
              <a:t>MESA NACIONAL </a:t>
            </a:r>
            <a:endParaRPr lang="es-CL" dirty="0"/>
          </a:p>
        </p:txBody>
      </p:sp>
      <p:sp>
        <p:nvSpPr>
          <p:cNvPr id="3" name="Subtítulo 2">
            <a:extLst>
              <a:ext uri="{FF2B5EF4-FFF2-40B4-BE49-F238E27FC236}">
                <a16:creationId xmlns:a16="http://schemas.microsoft.com/office/drawing/2014/main" id="{71BF7A00-CD89-1679-338E-8A92CE79ACA7}"/>
              </a:ext>
            </a:extLst>
          </p:cNvPr>
          <p:cNvSpPr>
            <a:spLocks noGrp="1"/>
          </p:cNvSpPr>
          <p:nvPr>
            <p:ph type="subTitle" idx="1"/>
          </p:nvPr>
        </p:nvSpPr>
        <p:spPr/>
        <p:txBody>
          <a:bodyPr>
            <a:normAutofit/>
          </a:bodyPr>
          <a:lstStyle/>
          <a:p>
            <a:r>
              <a:rPr lang="es-ES" sz="5400" dirty="0"/>
              <a:t>PLANESI</a:t>
            </a:r>
            <a:endParaRPr lang="es-CL" sz="5400" dirty="0"/>
          </a:p>
        </p:txBody>
      </p:sp>
    </p:spTree>
    <p:extLst>
      <p:ext uri="{BB962C8B-B14F-4D97-AF65-F5344CB8AC3E}">
        <p14:creationId xmlns:p14="http://schemas.microsoft.com/office/powerpoint/2010/main" val="1481825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ABB747B-D945-DCD2-22B2-5E751D404C06}"/>
              </a:ext>
            </a:extLst>
          </p:cNvPr>
          <p:cNvSpPr txBox="1"/>
          <p:nvPr/>
        </p:nvSpPr>
        <p:spPr>
          <a:xfrm>
            <a:off x="518745" y="120402"/>
            <a:ext cx="10832125" cy="6617196"/>
          </a:xfrm>
          <a:prstGeom prst="rect">
            <a:avLst/>
          </a:prstGeom>
          <a:noFill/>
        </p:spPr>
        <p:txBody>
          <a:bodyPr wrap="square">
            <a:spAutoFit/>
          </a:bodyPr>
          <a:lstStyle/>
          <a:p>
            <a:pPr algn="ctr"/>
            <a:r>
              <a:rPr lang="es-ES" sz="3600" dirty="0"/>
              <a:t>Mesa Tripartita Nacional del PLANESI:</a:t>
            </a:r>
          </a:p>
          <a:p>
            <a:pPr algn="just"/>
            <a:endParaRPr lang="es-ES" sz="3600" dirty="0"/>
          </a:p>
          <a:p>
            <a:pPr algn="just"/>
            <a:r>
              <a:rPr lang="es-ES" sz="3200" dirty="0"/>
              <a:t>Es una instancia de diálogo y trabajo conjunto en Chile dirigida por el Ministerio de Salud que coordina el Plan Nacional para la Erradicación de la Silicosis (PLANESI).</a:t>
            </a:r>
          </a:p>
          <a:p>
            <a:pPr algn="just"/>
            <a:endParaRPr lang="es-ES" sz="3200" dirty="0"/>
          </a:p>
          <a:p>
            <a:pPr algn="just"/>
            <a:r>
              <a:rPr lang="es-CL" sz="3200" dirty="0"/>
              <a:t>El </a:t>
            </a:r>
            <a:r>
              <a:rPr lang="es-CL" sz="3200" b="1" dirty="0">
                <a:hlinkClick r:id="rId2"/>
              </a:rPr>
              <a:t>Plan Nacional de Erradicación de la Silicosis</a:t>
            </a:r>
            <a:r>
              <a:rPr lang="es-CL" sz="3200" dirty="0"/>
              <a:t>, es una iniciativa del estado de Chile para Erradicar la Silicosis como Enfermedad Profesional al año 2030, promocionado por la Organización Mundial de la Salud (OMS), la Organización Internacional del Trabajo (OIT) y los Ministerios de Salud, Trabajo y Previsión Social de Chile, promulgado el 13 de Julio del 2007.</a:t>
            </a:r>
          </a:p>
        </p:txBody>
      </p:sp>
    </p:spTree>
    <p:extLst>
      <p:ext uri="{BB962C8B-B14F-4D97-AF65-F5344CB8AC3E}">
        <p14:creationId xmlns:p14="http://schemas.microsoft.com/office/powerpoint/2010/main" val="3925108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4B6C6BC9-7FF2-94C5-B7AE-9D25F28843C5}"/>
              </a:ext>
            </a:extLst>
          </p:cNvPr>
          <p:cNvSpPr txBox="1"/>
          <p:nvPr/>
        </p:nvSpPr>
        <p:spPr>
          <a:xfrm>
            <a:off x="272562" y="240804"/>
            <a:ext cx="11790484" cy="6617196"/>
          </a:xfrm>
          <a:prstGeom prst="rect">
            <a:avLst/>
          </a:prstGeom>
          <a:noFill/>
        </p:spPr>
        <p:txBody>
          <a:bodyPr wrap="square">
            <a:spAutoFit/>
          </a:bodyPr>
          <a:lstStyle/>
          <a:p>
            <a:pPr marL="0" marR="0">
              <a:spcBef>
                <a:spcPts val="1800"/>
              </a:spcBef>
              <a:spcAft>
                <a:spcPts val="900"/>
              </a:spcAft>
              <a:buNone/>
            </a:pPr>
            <a:r>
              <a:rPr lang="es-CL" sz="4000" b="1" u="none" strike="noStrike" dirty="0">
                <a:effectLst/>
                <a:latin typeface="+mn-lt"/>
              </a:rPr>
              <a:t>Objetivos Principales</a:t>
            </a:r>
          </a:p>
          <a:p>
            <a:pPr marL="342900" marR="0" lvl="0" indent="-342900">
              <a:spcBef>
                <a:spcPts val="900"/>
              </a:spcBef>
              <a:spcAft>
                <a:spcPts val="900"/>
              </a:spcAft>
              <a:buFont typeface="Arial" panose="020B0604020202020204" pitchFamily="34" charset="0"/>
              <a:buChar char="•"/>
            </a:pPr>
            <a:r>
              <a:rPr lang="es-CL" sz="3600" b="1" u="none" strike="noStrike" dirty="0">
                <a:effectLst/>
                <a:latin typeface="+mn-lt"/>
              </a:rPr>
              <a:t>Controlar la exposición:</a:t>
            </a:r>
            <a:r>
              <a:rPr lang="es-CL" sz="3600" b="0" u="none" strike="noStrike" dirty="0">
                <a:effectLst/>
                <a:latin typeface="+mn-lt"/>
              </a:rPr>
              <a:t> Disminuir el polvo con sílice en los espacios laborales.</a:t>
            </a:r>
          </a:p>
          <a:p>
            <a:pPr marL="342900" marR="0" lvl="0" indent="-342900">
              <a:spcBef>
                <a:spcPts val="900"/>
              </a:spcBef>
              <a:spcAft>
                <a:spcPts val="900"/>
              </a:spcAft>
              <a:buFont typeface="Arial" panose="020B0604020202020204" pitchFamily="34" charset="0"/>
              <a:buChar char="•"/>
            </a:pPr>
            <a:r>
              <a:rPr lang="es-CL" sz="3600" b="1" u="none" strike="noStrike" dirty="0">
                <a:effectLst/>
                <a:latin typeface="+mn-lt"/>
              </a:rPr>
              <a:t>Reducir casos:</a:t>
            </a:r>
            <a:r>
              <a:rPr lang="es-CL" sz="3600" b="0" u="none" strike="noStrike" dirty="0">
                <a:effectLst/>
                <a:latin typeface="+mn-lt"/>
              </a:rPr>
              <a:t> Bajar la cantidad de personas con silicosis.</a:t>
            </a:r>
          </a:p>
          <a:p>
            <a:pPr marL="342900" marR="0" lvl="0" indent="-342900">
              <a:spcBef>
                <a:spcPts val="900"/>
              </a:spcBef>
              <a:spcAft>
                <a:spcPts val="900"/>
              </a:spcAft>
              <a:buFont typeface="Arial" panose="020B0604020202020204" pitchFamily="34" charset="0"/>
              <a:buChar char="•"/>
            </a:pPr>
            <a:r>
              <a:rPr lang="es-CL" sz="3600" b="1" u="none" strike="noStrike" dirty="0">
                <a:effectLst/>
                <a:latin typeface="+mn-lt"/>
              </a:rPr>
              <a:t>Mejorar la salud:</a:t>
            </a:r>
            <a:r>
              <a:rPr lang="es-CL" sz="3600" b="0" u="none" strike="noStrike" dirty="0">
                <a:effectLst/>
                <a:latin typeface="+mn-lt"/>
              </a:rPr>
              <a:t> Dar un diagnóstico rápido y atención médica adecuada a los afectados.</a:t>
            </a:r>
          </a:p>
          <a:p>
            <a:pPr>
              <a:spcBef>
                <a:spcPts val="900"/>
              </a:spcBef>
              <a:spcAft>
                <a:spcPts val="900"/>
              </a:spcAft>
            </a:pPr>
            <a:r>
              <a:rPr lang="es-CL" sz="3600" dirty="0"/>
              <a:t>Fortalecer el Sistema de Información de Silicosis  y de Exposición a Sílice y desarrollar un Sistema de Vigilancia de Silicosis.</a:t>
            </a:r>
            <a:endParaRPr lang="es-CL" sz="4000" b="0" u="none" strike="noStrike" dirty="0">
              <a:effectLst/>
              <a:latin typeface="Google Sans"/>
            </a:endParaRPr>
          </a:p>
        </p:txBody>
      </p:sp>
    </p:spTree>
    <p:extLst>
      <p:ext uri="{BB962C8B-B14F-4D97-AF65-F5344CB8AC3E}">
        <p14:creationId xmlns:p14="http://schemas.microsoft.com/office/powerpoint/2010/main" val="3570277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012565B1-A223-BEEC-B7A3-1CB05FE8EBBF}"/>
              </a:ext>
            </a:extLst>
          </p:cNvPr>
          <p:cNvSpPr txBox="1"/>
          <p:nvPr/>
        </p:nvSpPr>
        <p:spPr>
          <a:xfrm>
            <a:off x="695848" y="547893"/>
            <a:ext cx="10719079" cy="5078313"/>
          </a:xfrm>
          <a:prstGeom prst="rect">
            <a:avLst/>
          </a:prstGeom>
          <a:noFill/>
        </p:spPr>
        <p:txBody>
          <a:bodyPr wrap="square">
            <a:spAutoFit/>
          </a:bodyPr>
          <a:lstStyle/>
          <a:p>
            <a:pPr marL="0" marR="0" indent="0" algn="l" fontAlgn="base">
              <a:lnSpc>
                <a:spcPct val="100000"/>
              </a:lnSpc>
              <a:buNone/>
            </a:pPr>
            <a:r>
              <a:rPr lang="es-CL" sz="4400" b="0" i="0" dirty="0">
                <a:solidFill>
                  <a:schemeClr val="tx1"/>
                </a:solidFill>
                <a:effectLst/>
                <a:latin typeface="+mn-lt"/>
              </a:rPr>
              <a:t>Qué es la SILICOSIS</a:t>
            </a:r>
            <a:endParaRPr lang="es-CL" sz="4000" b="0" i="0" dirty="0">
              <a:solidFill>
                <a:schemeClr val="tx1"/>
              </a:solidFill>
              <a:effectLst/>
              <a:latin typeface="+mn-lt"/>
            </a:endParaRPr>
          </a:p>
          <a:p>
            <a:pPr marL="0" marR="0" indent="0" algn="l" fontAlgn="base">
              <a:lnSpc>
                <a:spcPct val="100000"/>
              </a:lnSpc>
              <a:buNone/>
            </a:pPr>
            <a:endParaRPr lang="es-CL" sz="4000" dirty="0"/>
          </a:p>
          <a:p>
            <a:pPr marL="0" marR="0" indent="0" algn="l" fontAlgn="base">
              <a:lnSpc>
                <a:spcPct val="100000"/>
              </a:lnSpc>
              <a:buNone/>
            </a:pPr>
            <a:endParaRPr lang="es-CL" sz="4000" b="0" i="0" dirty="0">
              <a:solidFill>
                <a:schemeClr val="tx1"/>
              </a:solidFill>
              <a:effectLst/>
              <a:latin typeface="+mn-lt"/>
            </a:endParaRPr>
          </a:p>
          <a:p>
            <a:pPr marL="0" marR="0" indent="0" algn="just" fontAlgn="base">
              <a:lnSpc>
                <a:spcPct val="100000"/>
              </a:lnSpc>
              <a:buNone/>
            </a:pPr>
            <a:r>
              <a:rPr lang="es-CL" sz="4000" b="0" i="0" dirty="0">
                <a:solidFill>
                  <a:schemeClr val="tx1"/>
                </a:solidFill>
                <a:effectLst/>
                <a:latin typeface="+mn-lt"/>
              </a:rPr>
              <a:t>La Silicosis es una enfermedad pulmonar profesional, causada por la exposición a sílice.</a:t>
            </a:r>
            <a:endParaRPr lang="es-CL" sz="4000" dirty="0"/>
          </a:p>
          <a:p>
            <a:pPr marL="0" marR="0" indent="0" algn="just" fontAlgn="base">
              <a:lnSpc>
                <a:spcPct val="100000"/>
              </a:lnSpc>
              <a:buNone/>
            </a:pPr>
            <a:endParaRPr lang="es-CL" sz="4000" dirty="0"/>
          </a:p>
          <a:p>
            <a:pPr marL="0" marR="0" indent="0" algn="just" fontAlgn="base">
              <a:lnSpc>
                <a:spcPct val="100000"/>
              </a:lnSpc>
              <a:buNone/>
            </a:pPr>
            <a:r>
              <a:rPr lang="es-CL" sz="4000" b="0" i="0" dirty="0">
                <a:solidFill>
                  <a:schemeClr val="tx1"/>
                </a:solidFill>
                <a:effectLst/>
                <a:latin typeface="+mn-lt"/>
              </a:rPr>
              <a:t>Se trata de una fibrosis pulmonar irreversible y eventualmente progresiva.</a:t>
            </a:r>
            <a:endParaRPr lang="es-CL" sz="4000" b="0" i="0" dirty="0">
              <a:solidFill>
                <a:srgbClr val="333333"/>
              </a:solidFill>
              <a:effectLst/>
              <a:latin typeface="Open Sans" panose="020B0606030504020204" pitchFamily="34" charset="0"/>
            </a:endParaRPr>
          </a:p>
        </p:txBody>
      </p:sp>
    </p:spTree>
    <p:extLst>
      <p:ext uri="{BB962C8B-B14F-4D97-AF65-F5344CB8AC3E}">
        <p14:creationId xmlns:p14="http://schemas.microsoft.com/office/powerpoint/2010/main" val="3965600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949FF20C-CE34-B645-5F24-3CB5D7360F73}"/>
              </a:ext>
            </a:extLst>
          </p:cNvPr>
          <p:cNvSpPr txBox="1"/>
          <p:nvPr/>
        </p:nvSpPr>
        <p:spPr>
          <a:xfrm>
            <a:off x="190919" y="205906"/>
            <a:ext cx="11887200" cy="6594113"/>
          </a:xfrm>
          <a:prstGeom prst="rect">
            <a:avLst/>
          </a:prstGeom>
          <a:noFill/>
        </p:spPr>
        <p:txBody>
          <a:bodyPr wrap="square">
            <a:spAutoFit/>
          </a:bodyPr>
          <a:lstStyle/>
          <a:p>
            <a:pPr marL="0" marR="0">
              <a:spcBef>
                <a:spcPts val="1800"/>
              </a:spcBef>
              <a:spcAft>
                <a:spcPts val="900"/>
              </a:spcAft>
              <a:buNone/>
            </a:pPr>
            <a:r>
              <a:rPr lang="es-CL" sz="4000" b="1" u="none" strike="noStrike" dirty="0">
                <a:effectLst/>
                <a:latin typeface="+mn-lt"/>
              </a:rPr>
              <a:t>Quiénes participan</a:t>
            </a:r>
          </a:p>
          <a:p>
            <a:pPr marL="0" marR="0">
              <a:spcBef>
                <a:spcPts val="900"/>
              </a:spcBef>
              <a:spcAft>
                <a:spcPts val="1200"/>
              </a:spcAft>
              <a:buNone/>
            </a:pPr>
            <a:r>
              <a:rPr lang="es-CL" sz="4000" b="0" u="none" strike="noStrike" dirty="0">
                <a:effectLst/>
                <a:latin typeface="+mn-lt"/>
              </a:rPr>
              <a:t>La mesa funciona de forma tripartita e incluye a: [</a:t>
            </a:r>
            <a:r>
              <a:rPr lang="es-CL" sz="4000" b="0" u="none" strike="noStrike" dirty="0">
                <a:effectLst/>
                <a:latin typeface="+mn-lt"/>
                <a:hlinkClick r:id="rId2"/>
              </a:rPr>
              <a:t>1</a:t>
            </a:r>
            <a:r>
              <a:rPr lang="es-CL" sz="4000" b="0" u="none" strike="noStrike" dirty="0">
                <a:effectLst/>
                <a:latin typeface="+mn-lt"/>
              </a:rPr>
              <a:t>]</a:t>
            </a:r>
          </a:p>
          <a:p>
            <a:pPr marL="342900" marR="0" lvl="0" indent="-342900">
              <a:spcBef>
                <a:spcPts val="900"/>
              </a:spcBef>
              <a:spcAft>
                <a:spcPts val="900"/>
              </a:spcAft>
              <a:buFont typeface="Arial" panose="020B0604020202020204" pitchFamily="34" charset="0"/>
              <a:buChar char="•"/>
            </a:pPr>
            <a:r>
              <a:rPr lang="es-CL" sz="4000" b="1" u="none" strike="noStrike" dirty="0">
                <a:effectLst/>
                <a:latin typeface="+mn-lt"/>
              </a:rPr>
              <a:t>Entidades del Estado:</a:t>
            </a:r>
            <a:r>
              <a:rPr lang="es-CL" sz="4000" b="0" u="none" strike="noStrike" dirty="0">
                <a:effectLst/>
                <a:latin typeface="+mn-lt"/>
              </a:rPr>
              <a:t> Ministerios, COMPIN, ISP, SUSESO y la Dirección del Trabajo.</a:t>
            </a:r>
          </a:p>
          <a:p>
            <a:pPr marL="342900" marR="0" lvl="0" indent="-342900">
              <a:spcBef>
                <a:spcPts val="900"/>
              </a:spcBef>
              <a:spcAft>
                <a:spcPts val="900"/>
              </a:spcAft>
              <a:buFont typeface="Arial" panose="020B0604020202020204" pitchFamily="34" charset="0"/>
              <a:buChar char="•"/>
            </a:pPr>
            <a:r>
              <a:rPr lang="es-CL" sz="4000" b="1" u="none" strike="noStrike" dirty="0">
                <a:effectLst/>
                <a:latin typeface="+mn-lt"/>
              </a:rPr>
              <a:t>Organismos administradores:</a:t>
            </a:r>
            <a:r>
              <a:rPr lang="es-CL" sz="4000" b="0" u="none" strike="noStrike" dirty="0">
                <a:effectLst/>
                <a:latin typeface="+mn-lt"/>
              </a:rPr>
              <a:t> Mutualidades e institutos de seguridad (como el Instituto de Seguridad del Trabajo, ACHS, ISL).</a:t>
            </a:r>
          </a:p>
          <a:p>
            <a:pPr marL="342900" marR="0" lvl="0" indent="-342900">
              <a:spcBef>
                <a:spcPts val="900"/>
              </a:spcBef>
              <a:spcAft>
                <a:spcPts val="900"/>
              </a:spcAft>
              <a:buFont typeface="Arial" panose="020B0604020202020204" pitchFamily="34" charset="0"/>
              <a:buChar char="•"/>
            </a:pPr>
            <a:r>
              <a:rPr lang="es-CL" sz="4000" b="1" u="none" strike="noStrike" dirty="0">
                <a:effectLst/>
                <a:latin typeface="+mn-lt"/>
              </a:rPr>
              <a:t>Gremios y sindicatos:</a:t>
            </a:r>
            <a:r>
              <a:rPr lang="es-CL" sz="4000" b="0" u="none" strike="noStrike" dirty="0">
                <a:effectLst/>
                <a:latin typeface="+mn-lt"/>
              </a:rPr>
              <a:t> Representantes de empresas, minería Confemin y construcción </a:t>
            </a:r>
            <a:r>
              <a:rPr lang="es-CL" sz="4000" b="0" u="none" strike="noStrike" dirty="0" err="1">
                <a:effectLst/>
                <a:latin typeface="+mn-lt"/>
              </a:rPr>
              <a:t>Sintec</a:t>
            </a:r>
            <a:r>
              <a:rPr lang="es-CL" sz="4000" b="0" u="none" strike="noStrike" dirty="0">
                <a:effectLst/>
                <a:latin typeface="+mn-lt"/>
              </a:rPr>
              <a:t>.</a:t>
            </a:r>
            <a:endParaRPr lang="es-CL" sz="4000" b="0" u="none" strike="noStrike" dirty="0">
              <a:effectLst/>
              <a:latin typeface="Google Sans"/>
            </a:endParaRPr>
          </a:p>
        </p:txBody>
      </p:sp>
    </p:spTree>
    <p:extLst>
      <p:ext uri="{BB962C8B-B14F-4D97-AF65-F5344CB8AC3E}">
        <p14:creationId xmlns:p14="http://schemas.microsoft.com/office/powerpoint/2010/main" val="3294671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458F5FB-C398-1B1B-12BE-F0761973ED67}"/>
              </a:ext>
            </a:extLst>
          </p:cNvPr>
          <p:cNvPicPr>
            <a:picLocks noChangeAspect="1"/>
          </p:cNvPicPr>
          <p:nvPr/>
        </p:nvPicPr>
        <p:blipFill>
          <a:blip r:embed="rId2"/>
          <a:stretch>
            <a:fillRect/>
          </a:stretch>
        </p:blipFill>
        <p:spPr>
          <a:xfrm>
            <a:off x="339356" y="244365"/>
            <a:ext cx="11327127" cy="6369269"/>
          </a:xfrm>
          <a:prstGeom prst="rect">
            <a:avLst/>
          </a:prstGeom>
        </p:spPr>
      </p:pic>
    </p:spTree>
    <p:extLst>
      <p:ext uri="{BB962C8B-B14F-4D97-AF65-F5344CB8AC3E}">
        <p14:creationId xmlns:p14="http://schemas.microsoft.com/office/powerpoint/2010/main" val="3590398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6D75098-EA25-D52B-0C9B-3585D233AB2D}"/>
              </a:ext>
            </a:extLst>
          </p:cNvPr>
          <p:cNvPicPr>
            <a:picLocks noChangeAspect="1"/>
          </p:cNvPicPr>
          <p:nvPr/>
        </p:nvPicPr>
        <p:blipFill>
          <a:blip r:embed="rId2"/>
          <a:stretch>
            <a:fillRect/>
          </a:stretch>
        </p:blipFill>
        <p:spPr>
          <a:xfrm>
            <a:off x="204983" y="245819"/>
            <a:ext cx="12229900" cy="6480802"/>
          </a:xfrm>
          <a:prstGeom prst="rect">
            <a:avLst/>
          </a:prstGeom>
        </p:spPr>
      </p:pic>
    </p:spTree>
    <p:extLst>
      <p:ext uri="{BB962C8B-B14F-4D97-AF65-F5344CB8AC3E}">
        <p14:creationId xmlns:p14="http://schemas.microsoft.com/office/powerpoint/2010/main" val="668033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E544844-FD3F-35C1-B90F-E52F356C1E74}"/>
              </a:ext>
            </a:extLst>
          </p:cNvPr>
          <p:cNvPicPr>
            <a:picLocks noChangeAspect="1"/>
          </p:cNvPicPr>
          <p:nvPr/>
        </p:nvPicPr>
        <p:blipFill>
          <a:blip r:embed="rId2"/>
          <a:stretch>
            <a:fillRect/>
          </a:stretch>
        </p:blipFill>
        <p:spPr>
          <a:xfrm>
            <a:off x="609124" y="506476"/>
            <a:ext cx="10973751" cy="5845047"/>
          </a:xfrm>
          <a:prstGeom prst="rect">
            <a:avLst/>
          </a:prstGeom>
        </p:spPr>
      </p:pic>
    </p:spTree>
    <p:extLst>
      <p:ext uri="{BB962C8B-B14F-4D97-AF65-F5344CB8AC3E}">
        <p14:creationId xmlns:p14="http://schemas.microsoft.com/office/powerpoint/2010/main" val="2042486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8060911-60A3-96BA-AE2B-E49A96463624}"/>
              </a:ext>
            </a:extLst>
          </p:cNvPr>
          <p:cNvPicPr>
            <a:picLocks noChangeAspect="1"/>
          </p:cNvPicPr>
          <p:nvPr/>
        </p:nvPicPr>
        <p:blipFill>
          <a:blip r:embed="rId2"/>
          <a:stretch>
            <a:fillRect/>
          </a:stretch>
        </p:blipFill>
        <p:spPr>
          <a:xfrm>
            <a:off x="278717" y="54543"/>
            <a:ext cx="11513889" cy="6566974"/>
          </a:xfrm>
          <a:prstGeom prst="rect">
            <a:avLst/>
          </a:prstGeom>
        </p:spPr>
      </p:pic>
    </p:spTree>
    <p:extLst>
      <p:ext uri="{BB962C8B-B14F-4D97-AF65-F5344CB8AC3E}">
        <p14:creationId xmlns:p14="http://schemas.microsoft.com/office/powerpoint/2010/main" val="1480950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8577CA1-2C3A-31CF-D002-0F1E973011CC}"/>
              </a:ext>
            </a:extLst>
          </p:cNvPr>
          <p:cNvPicPr>
            <a:picLocks noChangeAspect="1"/>
          </p:cNvPicPr>
          <p:nvPr/>
        </p:nvPicPr>
        <p:blipFill>
          <a:blip r:embed="rId2"/>
          <a:stretch>
            <a:fillRect/>
          </a:stretch>
        </p:blipFill>
        <p:spPr>
          <a:xfrm>
            <a:off x="388883" y="356135"/>
            <a:ext cx="11676993" cy="6237875"/>
          </a:xfrm>
          <a:prstGeom prst="rect">
            <a:avLst/>
          </a:prstGeom>
        </p:spPr>
      </p:pic>
    </p:spTree>
    <p:extLst>
      <p:ext uri="{BB962C8B-B14F-4D97-AF65-F5344CB8AC3E}">
        <p14:creationId xmlns:p14="http://schemas.microsoft.com/office/powerpoint/2010/main" val="2048592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9CF2C74-BAEE-15E2-01FB-AEA63E2EE33A}"/>
              </a:ext>
            </a:extLst>
          </p:cNvPr>
          <p:cNvPicPr>
            <a:picLocks noChangeAspect="1"/>
          </p:cNvPicPr>
          <p:nvPr/>
        </p:nvPicPr>
        <p:blipFill>
          <a:blip r:embed="rId2"/>
          <a:stretch>
            <a:fillRect/>
          </a:stretch>
        </p:blipFill>
        <p:spPr>
          <a:xfrm>
            <a:off x="116882" y="245794"/>
            <a:ext cx="11911113" cy="6459806"/>
          </a:xfrm>
          <a:prstGeom prst="rect">
            <a:avLst/>
          </a:prstGeom>
        </p:spPr>
      </p:pic>
    </p:spTree>
    <p:extLst>
      <p:ext uri="{BB962C8B-B14F-4D97-AF65-F5344CB8AC3E}">
        <p14:creationId xmlns:p14="http://schemas.microsoft.com/office/powerpoint/2010/main" val="883637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BA75B9A7-FA17-CDDA-462A-415A5948DA6F}"/>
              </a:ext>
            </a:extLst>
          </p:cNvPr>
          <p:cNvGraphicFramePr>
            <a:graphicFrameLocks noGrp="1"/>
          </p:cNvGraphicFramePr>
          <p:nvPr>
            <p:extLst>
              <p:ext uri="{D42A27DB-BD31-4B8C-83A1-F6EECF244321}">
                <p14:modId xmlns:p14="http://schemas.microsoft.com/office/powerpoint/2010/main" val="3288248312"/>
              </p:ext>
            </p:extLst>
          </p:nvPr>
        </p:nvGraphicFramePr>
        <p:xfrm>
          <a:off x="448408" y="202223"/>
          <a:ext cx="11579470" cy="6576635"/>
        </p:xfrm>
        <a:graphic>
          <a:graphicData uri="http://schemas.openxmlformats.org/drawingml/2006/table">
            <a:tbl>
              <a:tblPr>
                <a:tableStyleId>{5C22544A-7EE6-4342-B048-85BDC9FD1C3A}</a:tableStyleId>
              </a:tblPr>
              <a:tblGrid>
                <a:gridCol w="345353">
                  <a:extLst>
                    <a:ext uri="{9D8B030D-6E8A-4147-A177-3AD203B41FA5}">
                      <a16:colId xmlns:a16="http://schemas.microsoft.com/office/drawing/2014/main" val="1122911581"/>
                    </a:ext>
                  </a:extLst>
                </a:gridCol>
                <a:gridCol w="2864395">
                  <a:extLst>
                    <a:ext uri="{9D8B030D-6E8A-4147-A177-3AD203B41FA5}">
                      <a16:colId xmlns:a16="http://schemas.microsoft.com/office/drawing/2014/main" val="3191435487"/>
                    </a:ext>
                  </a:extLst>
                </a:gridCol>
                <a:gridCol w="3555100">
                  <a:extLst>
                    <a:ext uri="{9D8B030D-6E8A-4147-A177-3AD203B41FA5}">
                      <a16:colId xmlns:a16="http://schemas.microsoft.com/office/drawing/2014/main" val="3107227027"/>
                    </a:ext>
                  </a:extLst>
                </a:gridCol>
                <a:gridCol w="4550528">
                  <a:extLst>
                    <a:ext uri="{9D8B030D-6E8A-4147-A177-3AD203B41FA5}">
                      <a16:colId xmlns:a16="http://schemas.microsoft.com/office/drawing/2014/main" val="1769261217"/>
                    </a:ext>
                  </a:extLst>
                </a:gridCol>
                <a:gridCol w="264094">
                  <a:extLst>
                    <a:ext uri="{9D8B030D-6E8A-4147-A177-3AD203B41FA5}">
                      <a16:colId xmlns:a16="http://schemas.microsoft.com/office/drawing/2014/main" val="3242467681"/>
                    </a:ext>
                  </a:extLst>
                </a:gridCol>
              </a:tblGrid>
              <a:tr h="34797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ES" sz="1400" b="0" i="0" u="none" strike="noStrike" dirty="0">
                          <a:solidFill>
                            <a:srgbClr val="000000"/>
                          </a:solidFill>
                          <a:effectLst/>
                          <a:latin typeface="Calibri" panose="020F0502020204030204" pitchFamily="34" charset="0"/>
                        </a:rPr>
                        <a:t>CONTACTOS SEREMI REFERENTES PLANESI</a:t>
                      </a:r>
                      <a:endParaRPr lang="es-CL"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65438297"/>
                  </a:ext>
                </a:extLst>
              </a:tr>
              <a:tr h="487160">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ctr">
                        <a:buNone/>
                      </a:pPr>
                      <a:r>
                        <a:rPr lang="es-CL" sz="1400" u="none" strike="noStrike">
                          <a:effectLst/>
                        </a:rPr>
                        <a:t>Región</a:t>
                      </a:r>
                      <a:endParaRPr lang="es-CL" sz="14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s-CL" sz="1400" u="none" strike="noStrike">
                          <a:effectLst/>
                        </a:rPr>
                        <a:t>Referente</a:t>
                      </a:r>
                      <a:endParaRPr lang="es-CL" sz="14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s-CL" sz="1400" u="none" strike="noStrike">
                          <a:effectLst/>
                        </a:rPr>
                        <a:t>Correo Referente</a:t>
                      </a:r>
                      <a:endParaRPr lang="es-CL" sz="1400" b="1" i="0" u="none" strike="noStrike">
                        <a:solidFill>
                          <a:srgbClr val="000000"/>
                        </a:solidFill>
                        <a:effectLst/>
                        <a:latin typeface="Calibri" panose="020F0502020204030204" pitchFamily="34" charset="0"/>
                      </a:endParaRPr>
                    </a:p>
                  </a:txBody>
                  <a:tcPr marL="7620" marR="7620" marT="7620" marB="0" anchor="ctr"/>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626686"/>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Arica y Parinacota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Olga Oses Castro</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2"/>
                        </a:rPr>
                        <a:t>olga.oses@redsalud.gob.cl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31872942"/>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Tarapacá</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Rene Vega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3"/>
                        </a:rPr>
                        <a:t>renea.vega@redsalud.gob.cl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65453158"/>
                  </a:ext>
                </a:extLst>
              </a:tr>
              <a:tr h="382768">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Antofagasta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Lorena Ampuero Fernández</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4"/>
                        </a:rPr>
                        <a:t>lorena.ampuero@redsalud.gob.cl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99921587"/>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Atacama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dirty="0">
                          <a:effectLst/>
                        </a:rPr>
                        <a:t>Hugo Torres Delgadillo</a:t>
                      </a:r>
                      <a:endParaRPr lang="es-CL"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rPr>
                        <a:t>hugo.torres@redsalud.gob.cl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39608639"/>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Coquimbo</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Bernardita Araya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rPr>
                        <a:t>bernardita.araya@redsalud.gob.cl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1862490"/>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Valparaíso</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Carolina Bustamante Gamboa </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5"/>
                        </a:rPr>
                        <a:t>carolina.bustamanteg@redsalud.gob.cl </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12428576"/>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Metropolitana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Mauricio Gutierrez </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6"/>
                        </a:rPr>
                        <a:t>mauricio.gutierrezg@redsalud.gob.cl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46004798"/>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O’Higgins</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Cecilia Guiñez Candia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7"/>
                        </a:rPr>
                        <a:t>cecilia.guinez@redsalud.gob.cl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33553394"/>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Maule</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Jessica Valenzuela Hormazabal</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rPr>
                        <a:t>jessicam.valenzuela@redsalud.gob.cl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50951881"/>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Ñuble</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Angelo Labra Zapata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8"/>
                        </a:rPr>
                        <a:t>angelo.labra@redsalud.gov.cl </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124915136"/>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Biobío</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Jaime Parra Fuentes</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9"/>
                        </a:rPr>
                        <a:t>jaime.parra@redsalud.gov.cl </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800368764"/>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La Araucanía</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Waldo Ramirez Castillo</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10"/>
                        </a:rPr>
                        <a:t>waldo.ramirez@redsalud.gob.cl</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34987260"/>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Los Ríos</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Victor San Martin</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ctr">
                        <a:buNone/>
                      </a:pPr>
                      <a:r>
                        <a:rPr lang="es-CL" sz="1400" u="sng" strike="noStrike">
                          <a:effectLst/>
                          <a:hlinkClick r:id="rId11"/>
                        </a:rPr>
                        <a:t>victorj.sanmartin@redsalud.gob.cl</a:t>
                      </a:r>
                      <a:endParaRPr lang="es-CL" sz="1400" b="0" i="0" u="sng" strike="noStrike">
                        <a:solidFill>
                          <a:srgbClr val="0000FF"/>
                        </a:solidFill>
                        <a:effectLst/>
                        <a:latin typeface="Calibri" panose="020F0502020204030204" pitchFamily="34" charset="0"/>
                      </a:endParaRPr>
                    </a:p>
                  </a:txBody>
                  <a:tcPr marL="7620" marR="7620" marT="7620" marB="0" anchor="ctr"/>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26423190"/>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Los Lagos</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Marcelo Orrego González</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12"/>
                        </a:rPr>
                        <a:t>marcelo.orrego@redsalud.gob.cl </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948003505"/>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Aysén</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ctr">
                        <a:buNone/>
                      </a:pPr>
                      <a:r>
                        <a:rPr lang="es-CL" sz="1400" u="none" strike="noStrike">
                          <a:effectLst/>
                        </a:rPr>
                        <a:t>Yeisy Leal</a:t>
                      </a:r>
                      <a:endParaRPr lang="es-CL" sz="14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s-CL" sz="1400" u="sng" strike="noStrike">
                          <a:effectLst/>
                          <a:hlinkClick r:id="rId13"/>
                        </a:rPr>
                        <a:t>yeisy.leal@redsalud.gob.cl</a:t>
                      </a:r>
                      <a:endParaRPr lang="es-CL" sz="1400" b="0" i="0" u="sng" strike="noStrike">
                        <a:solidFill>
                          <a:srgbClr val="0000FF"/>
                        </a:solidFill>
                        <a:effectLst/>
                        <a:latin typeface="Calibri" panose="020F0502020204030204" pitchFamily="34" charset="0"/>
                      </a:endParaRPr>
                    </a:p>
                  </a:txBody>
                  <a:tcPr marL="7620" marR="7620" marT="7620" marB="0" anchor="ctr"/>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65306972"/>
                  </a:ext>
                </a:extLst>
              </a:tr>
              <a:tr h="34797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Magallanes</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none" strike="noStrike">
                          <a:effectLst/>
                        </a:rPr>
                        <a:t>Jorge Velásquez Pérez </a:t>
                      </a: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r>
                        <a:rPr lang="es-CL" sz="1400" u="sng" strike="noStrike">
                          <a:effectLst/>
                          <a:hlinkClick r:id="rId14"/>
                        </a:rPr>
                        <a:t>jorge.velasquezp@redsalud.gov.cl </a:t>
                      </a:r>
                      <a:endParaRPr lang="es-CL" sz="1400" b="0" i="0" u="sng" strike="noStrike">
                        <a:solidFill>
                          <a:srgbClr val="0000FF"/>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37352189"/>
                  </a:ext>
                </a:extLst>
              </a:tr>
              <a:tr h="334051">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buNone/>
                      </a:pPr>
                      <a:endParaRPr lang="es-CL"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57041904"/>
                  </a:ext>
                </a:extLst>
              </a:tr>
            </a:tbl>
          </a:graphicData>
        </a:graphic>
      </p:graphicFrame>
    </p:spTree>
    <p:extLst>
      <p:ext uri="{BB962C8B-B14F-4D97-AF65-F5344CB8AC3E}">
        <p14:creationId xmlns:p14="http://schemas.microsoft.com/office/powerpoint/2010/main" val="4048397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619F685F-78F5-BD7E-54FA-9F8F7F5C864D}"/>
              </a:ext>
            </a:extLst>
          </p:cNvPr>
          <p:cNvSpPr txBox="1"/>
          <p:nvPr/>
        </p:nvSpPr>
        <p:spPr>
          <a:xfrm>
            <a:off x="1245995" y="1346368"/>
            <a:ext cx="10118690" cy="3046988"/>
          </a:xfrm>
          <a:prstGeom prst="rect">
            <a:avLst/>
          </a:prstGeom>
          <a:noFill/>
        </p:spPr>
        <p:txBody>
          <a:bodyPr wrap="square">
            <a:spAutoFit/>
          </a:bodyPr>
          <a:lstStyle/>
          <a:p>
            <a:pPr algn="ctr"/>
            <a:r>
              <a:rPr lang="es-CL" sz="3200" b="0" i="0" dirty="0">
                <a:solidFill>
                  <a:schemeClr val="tx1"/>
                </a:solidFill>
                <a:effectLst/>
                <a:latin typeface="+mn-lt"/>
              </a:rPr>
              <a:t>listado publicado en Web de ISP de los centros nacionales adheridos al PEECASI ( </a:t>
            </a:r>
            <a:r>
              <a:rPr lang="es-CL" sz="3200" b="0" i="0" dirty="0">
                <a:solidFill>
                  <a:schemeClr val="tx1"/>
                </a:solidFill>
                <a:effectLst/>
                <a:latin typeface="+mn-lt"/>
                <a:hlinkClick r:id="rId2"/>
              </a:rPr>
              <a:t>https://www.ispch.cl/salud-de-los-trabajadores/programa-de-evaluacion-externa-de-la-calidad/de-las-prestaciones-relacionadas-con-la-silicosis-espirometria-y-rtx-peecasi/</a:t>
            </a:r>
            <a:r>
              <a:rPr lang="es-CL" sz="3200" b="0" i="0" dirty="0">
                <a:solidFill>
                  <a:schemeClr val="tx1"/>
                </a:solidFill>
                <a:effectLst/>
                <a:latin typeface="+mn-lt"/>
              </a:rPr>
              <a:t>); </a:t>
            </a:r>
            <a:endParaRPr lang="es-CL" sz="3200" dirty="0"/>
          </a:p>
        </p:txBody>
      </p:sp>
    </p:spTree>
    <p:extLst>
      <p:ext uri="{BB962C8B-B14F-4D97-AF65-F5344CB8AC3E}">
        <p14:creationId xmlns:p14="http://schemas.microsoft.com/office/powerpoint/2010/main" val="2309060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F8B71EA9-9E53-793F-FF91-86A692106A21}"/>
              </a:ext>
            </a:extLst>
          </p:cNvPr>
          <p:cNvGraphicFramePr>
            <a:graphicFrameLocks noGrp="1"/>
          </p:cNvGraphicFramePr>
          <p:nvPr>
            <p:extLst>
              <p:ext uri="{D42A27DB-BD31-4B8C-83A1-F6EECF244321}">
                <p14:modId xmlns:p14="http://schemas.microsoft.com/office/powerpoint/2010/main" val="1333991874"/>
              </p:ext>
            </p:extLst>
          </p:nvPr>
        </p:nvGraphicFramePr>
        <p:xfrm>
          <a:off x="241160" y="160774"/>
          <a:ext cx="11786717" cy="6621861"/>
        </p:xfrm>
        <a:graphic>
          <a:graphicData uri="http://schemas.openxmlformats.org/drawingml/2006/table">
            <a:tbl>
              <a:tblPr>
                <a:tableStyleId>{5C22544A-7EE6-4342-B048-85BDC9FD1C3A}</a:tableStyleId>
              </a:tblPr>
              <a:tblGrid>
                <a:gridCol w="411983">
                  <a:extLst>
                    <a:ext uri="{9D8B030D-6E8A-4147-A177-3AD203B41FA5}">
                      <a16:colId xmlns:a16="http://schemas.microsoft.com/office/drawing/2014/main" val="1214611077"/>
                    </a:ext>
                  </a:extLst>
                </a:gridCol>
                <a:gridCol w="5011013">
                  <a:extLst>
                    <a:ext uri="{9D8B030D-6E8A-4147-A177-3AD203B41FA5}">
                      <a16:colId xmlns:a16="http://schemas.microsoft.com/office/drawing/2014/main" val="1425912482"/>
                    </a:ext>
                  </a:extLst>
                </a:gridCol>
                <a:gridCol w="6363721">
                  <a:extLst>
                    <a:ext uri="{9D8B030D-6E8A-4147-A177-3AD203B41FA5}">
                      <a16:colId xmlns:a16="http://schemas.microsoft.com/office/drawing/2014/main" val="3338334816"/>
                    </a:ext>
                  </a:extLst>
                </a:gridCol>
              </a:tblGrid>
              <a:tr h="370785">
                <a:tc>
                  <a:txBody>
                    <a:bodyPr/>
                    <a:lstStyle/>
                    <a:p>
                      <a:pPr algn="ctr" fontAlgn="ctr">
                        <a:buNone/>
                      </a:pPr>
                      <a:r>
                        <a:rPr lang="es-CL" sz="1400" u="none" strike="noStrike" dirty="0" err="1">
                          <a:effectLst/>
                        </a:rPr>
                        <a:t>N°</a:t>
                      </a:r>
                      <a:endParaRPr lang="es-CL" sz="1400" b="0" i="0" u="none" strike="noStrike" dirty="0">
                        <a:solidFill>
                          <a:srgbClr val="000000"/>
                        </a:solidFill>
                        <a:effectLst/>
                        <a:latin typeface="Aptos Display" panose="020B0004020202020204" pitchFamily="34" charset="0"/>
                      </a:endParaRPr>
                    </a:p>
                  </a:txBody>
                  <a:tcPr marL="6131" marR="6131" marT="6131" marB="0" anchor="ctr"/>
                </a:tc>
                <a:tc>
                  <a:txBody>
                    <a:bodyPr/>
                    <a:lstStyle/>
                    <a:p>
                      <a:pPr algn="ctr" fontAlgn="ctr">
                        <a:buNone/>
                      </a:pPr>
                      <a:r>
                        <a:rPr lang="es-CL" sz="1400" b="1" i="1" u="none" strike="noStrike" kern="1200" dirty="0">
                          <a:solidFill>
                            <a:schemeClr val="dk1"/>
                          </a:solidFill>
                          <a:effectLst/>
                          <a:latin typeface="+mn-lt"/>
                          <a:ea typeface="+mn-ea"/>
                          <a:cs typeface="+mn-cs"/>
                        </a:rPr>
                        <a:t>Centro P</a:t>
                      </a:r>
                      <a:r>
                        <a:rPr lang="es-CL" sz="1400" b="1" i="1" u="none" strike="noStrike" dirty="0">
                          <a:effectLst/>
                        </a:rPr>
                        <a:t>articipante</a:t>
                      </a:r>
                      <a:endParaRPr lang="es-CL" sz="1400" b="1" i="1" u="none" strike="noStrike" dirty="0">
                        <a:solidFill>
                          <a:srgbClr val="000000"/>
                        </a:solidFill>
                        <a:effectLst/>
                        <a:latin typeface="Aptos Display" panose="020B0004020202020204" pitchFamily="34" charset="0"/>
                      </a:endParaRPr>
                    </a:p>
                  </a:txBody>
                  <a:tcPr marL="6131" marR="6131" marT="6131" marB="0" anchor="ctr"/>
                </a:tc>
                <a:tc>
                  <a:txBody>
                    <a:bodyPr/>
                    <a:lstStyle/>
                    <a:p>
                      <a:pPr algn="ctr" fontAlgn="b">
                        <a:buNone/>
                      </a:pPr>
                      <a:r>
                        <a:rPr lang="es-CL" sz="1400" b="1" i="1" u="none" strike="noStrike" kern="1200" dirty="0">
                          <a:solidFill>
                            <a:schemeClr val="dk1"/>
                          </a:solidFill>
                          <a:effectLst/>
                          <a:latin typeface="+mn-lt"/>
                          <a:ea typeface="+mn-ea"/>
                          <a:cs typeface="+mn-cs"/>
                        </a:rPr>
                        <a:t>Dirección</a:t>
                      </a:r>
                    </a:p>
                  </a:txBody>
                  <a:tcPr marL="6131" marR="6131" marT="6131" marB="0" anchor="b"/>
                </a:tc>
                <a:extLst>
                  <a:ext uri="{0D108BD9-81ED-4DB2-BD59-A6C34878D82A}">
                    <a16:rowId xmlns:a16="http://schemas.microsoft.com/office/drawing/2014/main" val="1491943170"/>
                  </a:ext>
                </a:extLst>
              </a:tr>
              <a:tr h="370785">
                <a:tc>
                  <a:txBody>
                    <a:bodyPr/>
                    <a:lstStyle/>
                    <a:p>
                      <a:pPr algn="ctr" fontAlgn="ctr">
                        <a:buNone/>
                      </a:pPr>
                      <a:r>
                        <a:rPr lang="es-CL" sz="1400" u="none" strike="noStrike">
                          <a:effectLst/>
                        </a:rPr>
                        <a:t>1</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INTERSALUD LIMITADA</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dirty="0">
                          <a:effectLst/>
                        </a:rPr>
                        <a:t>Carretera del Cobre Presidente Frei #1330, Rancagua</a:t>
                      </a:r>
                      <a:endParaRPr lang="es-CL" sz="1400" b="0" i="0" u="none" strike="noStrike" dirty="0">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613855794"/>
                  </a:ext>
                </a:extLst>
              </a:tr>
              <a:tr h="370785">
                <a:tc>
                  <a:txBody>
                    <a:bodyPr/>
                    <a:lstStyle/>
                    <a:p>
                      <a:pPr algn="ctr" fontAlgn="ctr">
                        <a:buNone/>
                      </a:pPr>
                      <a:r>
                        <a:rPr lang="es-CL" sz="1400" u="none" strike="noStrike">
                          <a:effectLst/>
                        </a:rPr>
                        <a:t>2</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Hospital del Trabajador Santiago – ACHS</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Ramón Carnicer #185, Providencia – Santiago</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692813770"/>
                  </a:ext>
                </a:extLst>
              </a:tr>
              <a:tr h="370785">
                <a:tc>
                  <a:txBody>
                    <a:bodyPr/>
                    <a:lstStyle/>
                    <a:p>
                      <a:pPr algn="ctr" fontAlgn="ctr">
                        <a:buNone/>
                      </a:pPr>
                      <a:r>
                        <a:rPr lang="es-CL" sz="1400" u="none" strike="noStrike">
                          <a:effectLst/>
                        </a:rPr>
                        <a:t>3</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CLINICA RIO BLANCO.</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Santa María 777, Los Andes.</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585309729"/>
                  </a:ext>
                </a:extLst>
              </a:tr>
              <a:tr h="370785">
                <a:tc>
                  <a:txBody>
                    <a:bodyPr/>
                    <a:lstStyle/>
                    <a:p>
                      <a:pPr algn="ctr" fontAlgn="ctr">
                        <a:buNone/>
                      </a:pPr>
                      <a:r>
                        <a:rPr lang="es-CL" sz="1400" u="none" strike="noStrike">
                          <a:effectLst/>
                        </a:rPr>
                        <a:t>4</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HOSPITAL MUTUAL DE SEGURIDAD C.CH.C.</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 Libertador Bernardo O´Higgins # 4848, Estación Central, Santiago.</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2235325942"/>
                  </a:ext>
                </a:extLst>
              </a:tr>
              <a:tr h="370785">
                <a:tc>
                  <a:txBody>
                    <a:bodyPr/>
                    <a:lstStyle/>
                    <a:p>
                      <a:pPr algn="ctr" fontAlgn="ctr">
                        <a:buNone/>
                      </a:pPr>
                      <a:r>
                        <a:rPr lang="es-CL" sz="1400" u="none" strike="noStrike">
                          <a:effectLst/>
                        </a:rPr>
                        <a:t>5</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dirty="0">
                          <a:effectLst/>
                        </a:rPr>
                        <a:t>Centro médico </a:t>
                      </a:r>
                      <a:r>
                        <a:rPr lang="es-CL" sz="1400" u="none" strike="noStrike" dirty="0" err="1">
                          <a:effectLst/>
                        </a:rPr>
                        <a:t>Workmed</a:t>
                      </a:r>
                      <a:r>
                        <a:rPr lang="es-CL" sz="1400" u="none" strike="noStrike" dirty="0">
                          <a:effectLst/>
                        </a:rPr>
                        <a:t> SPA. LTDA.</a:t>
                      </a:r>
                      <a:endParaRPr lang="es-CL" sz="1400" b="0" i="0" u="none" strike="noStrike" dirty="0">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Manuel Montt 427, 5º piso, Providencia – Santiago</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502889933"/>
                  </a:ext>
                </a:extLst>
              </a:tr>
              <a:tr h="370785">
                <a:tc>
                  <a:txBody>
                    <a:bodyPr/>
                    <a:lstStyle/>
                    <a:p>
                      <a:pPr algn="ctr" fontAlgn="ctr">
                        <a:buNone/>
                      </a:pPr>
                      <a:r>
                        <a:rPr lang="es-CL" sz="1400" u="none" strike="noStrike" dirty="0">
                          <a:effectLst/>
                        </a:rPr>
                        <a:t>6</a:t>
                      </a:r>
                      <a:endParaRPr lang="es-CL" sz="1400" b="0" i="0" u="none" strike="noStrike" dirty="0">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Hospital del Cobre Dr. Salvador Allende.</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Avenida Chorrillos N°689, Calama, Región de Antofagasta</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4070802163"/>
                  </a:ext>
                </a:extLst>
              </a:tr>
              <a:tr h="370785">
                <a:tc>
                  <a:txBody>
                    <a:bodyPr/>
                    <a:lstStyle/>
                    <a:p>
                      <a:pPr algn="ctr" fontAlgn="ctr">
                        <a:buNone/>
                      </a:pPr>
                      <a:r>
                        <a:rPr lang="es-CL" sz="1400" u="none" strike="noStrike">
                          <a:effectLst/>
                        </a:rPr>
                        <a:t>7</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Clínica San Lorenzo</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Avenida Diego Portales S/N, El Salvador, Región de Atacama</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965168877"/>
                  </a:ext>
                </a:extLst>
              </a:tr>
              <a:tr h="450414">
                <a:tc>
                  <a:txBody>
                    <a:bodyPr/>
                    <a:lstStyle/>
                    <a:p>
                      <a:pPr algn="ctr" fontAlgn="ctr">
                        <a:buNone/>
                      </a:pPr>
                      <a:r>
                        <a:rPr lang="es-CL" sz="1400" u="none" strike="noStrike">
                          <a:effectLst/>
                        </a:rPr>
                        <a:t>8</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Mutual de Seguridad C.Ch.C.</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Centro de Atención Agencia Viña del Mar, Limache 1300 – Viña del Mar- Región del Valparaíso</a:t>
                      </a:r>
                      <a:endParaRPr lang="es-CL" sz="1400" b="0" i="0" u="none" strike="noStrike">
                        <a:solidFill>
                          <a:srgbClr val="000000"/>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4042113111"/>
                  </a:ext>
                </a:extLst>
              </a:tr>
              <a:tr h="370785">
                <a:tc>
                  <a:txBody>
                    <a:bodyPr/>
                    <a:lstStyle/>
                    <a:p>
                      <a:pPr algn="ctr" fontAlgn="ctr">
                        <a:buNone/>
                      </a:pPr>
                      <a:r>
                        <a:rPr lang="es-CL" sz="1400" u="none" strike="noStrike">
                          <a:effectLst/>
                        </a:rPr>
                        <a:t>9</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Centro Médico Workmed Concepción SPA. LTDA.</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Lincoyán 334, 5º piso, Concepción- Región del Bío Bío</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296463536"/>
                  </a:ext>
                </a:extLst>
              </a:tr>
              <a:tr h="450414">
                <a:tc>
                  <a:txBody>
                    <a:bodyPr/>
                    <a:lstStyle/>
                    <a:p>
                      <a:pPr algn="ctr" fontAlgn="ctr">
                        <a:buNone/>
                      </a:pPr>
                      <a:r>
                        <a:rPr lang="es-CL" sz="1400" u="none" strike="noStrike">
                          <a:effectLst/>
                        </a:rPr>
                        <a:t>10</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Centro de Atención de Salud Mutual de Seguridad C.CH.C. Rancagua.</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 República de Chile 390. Rancagua, Región de O’Higgins.</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546604570"/>
                  </a:ext>
                </a:extLst>
              </a:tr>
              <a:tr h="370785">
                <a:tc>
                  <a:txBody>
                    <a:bodyPr/>
                    <a:lstStyle/>
                    <a:p>
                      <a:pPr algn="ctr" fontAlgn="ctr">
                        <a:buNone/>
                      </a:pPr>
                      <a:r>
                        <a:rPr lang="es-CL" sz="1400" u="none" strike="noStrike">
                          <a:effectLst/>
                        </a:rPr>
                        <a:t>11</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Centro Médico WORKMED Antofagasta.</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Juan José Latorre N° 2361; Antofagasta, Región de Antofagasta</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479320966"/>
                  </a:ext>
                </a:extLst>
              </a:tr>
              <a:tr h="370785">
                <a:tc>
                  <a:txBody>
                    <a:bodyPr/>
                    <a:lstStyle/>
                    <a:p>
                      <a:pPr algn="ctr" fontAlgn="ctr">
                        <a:buNone/>
                      </a:pPr>
                      <a:r>
                        <a:rPr lang="es-CL" sz="1400" u="none" strike="noStrike">
                          <a:effectLst/>
                        </a:rPr>
                        <a:t>12</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Agencia Rancagua, ACHS.</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Avenida Libertador Bernardo O’Higgins, Región de O´Higgins</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3284627834"/>
                  </a:ext>
                </a:extLst>
              </a:tr>
              <a:tr h="450414">
                <a:tc>
                  <a:txBody>
                    <a:bodyPr/>
                    <a:lstStyle/>
                    <a:p>
                      <a:pPr algn="ctr" fontAlgn="ctr">
                        <a:buNone/>
                      </a:pPr>
                      <a:r>
                        <a:rPr lang="es-CL" sz="1400" u="none" strike="noStrike">
                          <a:effectLst/>
                        </a:rPr>
                        <a:t>13</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Centro de Atención de Salud Mutual de Seguridad C.CH.C Antofagasta.</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 José Miguel Carrera N°1869, piso 6, Antofagasta; región de Antofagasta.</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2431961963"/>
                  </a:ext>
                </a:extLst>
              </a:tr>
              <a:tr h="370785">
                <a:tc>
                  <a:txBody>
                    <a:bodyPr/>
                    <a:lstStyle/>
                    <a:p>
                      <a:pPr algn="ctr" fontAlgn="ctr">
                        <a:buNone/>
                      </a:pPr>
                      <a:r>
                        <a:rPr lang="es-CL" sz="1400" u="none" strike="noStrike">
                          <a:effectLst/>
                        </a:rPr>
                        <a:t>14</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Agencia Chillan, Asociación Chilena de Seguridad.</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Avenida Collin 532, Chillan, Región de Ñuble</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526937342"/>
                  </a:ext>
                </a:extLst>
              </a:tr>
              <a:tr h="370785">
                <a:tc>
                  <a:txBody>
                    <a:bodyPr/>
                    <a:lstStyle/>
                    <a:p>
                      <a:pPr algn="ctr" fontAlgn="ctr">
                        <a:buNone/>
                      </a:pPr>
                      <a:r>
                        <a:rPr lang="es-CL" sz="1400" u="none" strike="noStrike">
                          <a:effectLst/>
                        </a:rPr>
                        <a:t>15</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Agencia Antofagasta, Asociación Chilena de Seguridad.</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a:effectLst/>
                        </a:rPr>
                        <a:t>Grecia 840 Antofagasta, Región Antofagasta</a:t>
                      </a:r>
                      <a:endParaRPr lang="es-CL" sz="1400" b="0" i="0" u="none" strike="noStrike">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1581525708"/>
                  </a:ext>
                </a:extLst>
              </a:tr>
              <a:tr h="450414">
                <a:tc>
                  <a:txBody>
                    <a:bodyPr/>
                    <a:lstStyle/>
                    <a:p>
                      <a:pPr algn="ctr" fontAlgn="ctr">
                        <a:buNone/>
                      </a:pPr>
                      <a:r>
                        <a:rPr lang="es-CL" sz="1400" u="none" strike="noStrike">
                          <a:effectLst/>
                        </a:rPr>
                        <a:t>16</a:t>
                      </a:r>
                      <a:endParaRPr lang="es-CL" sz="1400" b="0" i="0" u="none" strike="noStrike">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dirty="0">
                          <a:effectLst/>
                        </a:rPr>
                        <a:t>Centro de Atención de Salud Mutual de Seguridad C.CH.C Puerto Montt.</a:t>
                      </a:r>
                      <a:endParaRPr lang="es-CL" sz="1400" b="0" i="0" u="none" strike="noStrike" dirty="0">
                        <a:solidFill>
                          <a:srgbClr val="000000"/>
                        </a:solidFill>
                        <a:effectLst/>
                        <a:latin typeface="Aptos Display" panose="020B0004020202020204" pitchFamily="34" charset="0"/>
                      </a:endParaRPr>
                    </a:p>
                  </a:txBody>
                  <a:tcPr marL="6131" marR="6131" marT="6131" marB="0" anchor="ctr"/>
                </a:tc>
                <a:tc>
                  <a:txBody>
                    <a:bodyPr/>
                    <a:lstStyle/>
                    <a:p>
                      <a:pPr algn="l" fontAlgn="ctr">
                        <a:buNone/>
                      </a:pPr>
                      <a:r>
                        <a:rPr lang="es-CL" sz="1400" u="none" strike="noStrike" dirty="0">
                          <a:effectLst/>
                        </a:rPr>
                        <a:t>Puerto Montt, Región de Los Lagos.</a:t>
                      </a:r>
                      <a:endParaRPr lang="es-CL" sz="1400" b="0" i="0" u="none" strike="noStrike" dirty="0">
                        <a:solidFill>
                          <a:srgbClr val="484848"/>
                        </a:solidFill>
                        <a:effectLst/>
                        <a:latin typeface="Aptos Display" panose="020B0004020202020204" pitchFamily="34" charset="0"/>
                      </a:endParaRPr>
                    </a:p>
                  </a:txBody>
                  <a:tcPr marL="6131" marR="6131" marT="6131" marB="0" anchor="ctr"/>
                </a:tc>
                <a:extLst>
                  <a:ext uri="{0D108BD9-81ED-4DB2-BD59-A6C34878D82A}">
                    <a16:rowId xmlns:a16="http://schemas.microsoft.com/office/drawing/2014/main" val="231661121"/>
                  </a:ext>
                </a:extLst>
              </a:tr>
            </a:tbl>
          </a:graphicData>
        </a:graphic>
      </p:graphicFrame>
    </p:spTree>
    <p:extLst>
      <p:ext uri="{BB962C8B-B14F-4D97-AF65-F5344CB8AC3E}">
        <p14:creationId xmlns:p14="http://schemas.microsoft.com/office/powerpoint/2010/main" val="312018820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166</TotalTime>
  <Words>841</Words>
  <Application>Microsoft Office PowerPoint</Application>
  <PresentationFormat>Panorámica</PresentationFormat>
  <Paragraphs>128</Paragraphs>
  <Slides>14</Slides>
  <Notes>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14</vt:i4>
      </vt:variant>
    </vt:vector>
  </HeadingPairs>
  <TitlesOfParts>
    <vt:vector size="21" baseType="lpstr">
      <vt:lpstr>Aptos</vt:lpstr>
      <vt:lpstr>Aptos Display</vt:lpstr>
      <vt:lpstr>Arial</vt:lpstr>
      <vt:lpstr>Calibri</vt:lpstr>
      <vt:lpstr>Google Sans</vt:lpstr>
      <vt:lpstr>Open Sans</vt:lpstr>
      <vt:lpstr>Tema de Office</vt:lpstr>
      <vt:lpstr>MESA NACIONAL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y1y4l</dc:creator>
  <cp:lastModifiedBy>y1y4l</cp:lastModifiedBy>
  <cp:revision>6</cp:revision>
  <dcterms:created xsi:type="dcterms:W3CDTF">2026-09-04T20:06:35Z</dcterms:created>
  <dcterms:modified xsi:type="dcterms:W3CDTF">2026-09-08T17:02:12Z</dcterms:modified>
</cp:coreProperties>
</file>